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326" r:id="rId3"/>
    <p:sldId id="440" r:id="rId4"/>
    <p:sldId id="439" r:id="rId5"/>
    <p:sldId id="456" r:id="rId6"/>
    <p:sldId id="392" r:id="rId7"/>
    <p:sldId id="463" r:id="rId8"/>
    <p:sldId id="435" r:id="rId9"/>
    <p:sldId id="316" r:id="rId10"/>
    <p:sldId id="285" r:id="rId11"/>
    <p:sldId id="286" r:id="rId12"/>
    <p:sldId id="287" r:id="rId13"/>
    <p:sldId id="288" r:id="rId14"/>
    <p:sldId id="289" r:id="rId15"/>
    <p:sldId id="465" r:id="rId16"/>
    <p:sldId id="297" r:id="rId17"/>
    <p:sldId id="464" r:id="rId18"/>
    <p:sldId id="306" r:id="rId19"/>
    <p:sldId id="317" r:id="rId20"/>
    <p:sldId id="299" r:id="rId21"/>
    <p:sldId id="300" r:id="rId22"/>
    <p:sldId id="301" r:id="rId23"/>
    <p:sldId id="302" r:id="rId24"/>
    <p:sldId id="303" r:id="rId25"/>
    <p:sldId id="304" r:id="rId26"/>
    <p:sldId id="318" r:id="rId27"/>
    <p:sldId id="290" r:id="rId28"/>
    <p:sldId id="308" r:id="rId29"/>
    <p:sldId id="307" r:id="rId30"/>
    <p:sldId id="309" r:id="rId31"/>
    <p:sldId id="322" r:id="rId32"/>
    <p:sldId id="310" r:id="rId33"/>
    <p:sldId id="311" r:id="rId34"/>
    <p:sldId id="312" r:id="rId35"/>
    <p:sldId id="323" r:id="rId36"/>
    <p:sldId id="313" r:id="rId37"/>
    <p:sldId id="321" r:id="rId38"/>
    <p:sldId id="314" r:id="rId39"/>
    <p:sldId id="324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2" autoAdjust="0"/>
    <p:restoredTop sz="94621" autoAdjust="0"/>
  </p:normalViewPr>
  <p:slideViewPr>
    <p:cSldViewPr>
      <p:cViewPr>
        <p:scale>
          <a:sx n="117" d="100"/>
          <a:sy n="117" d="100"/>
        </p:scale>
        <p:origin x="-12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43B72-110D-3C43-9FA5-41C5D72E47F5}" type="datetimeFigureOut">
              <a:rPr lang="fr-FR" smtClean="0"/>
              <a:t>10/02/2020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3B7A4-D620-1D40-B50D-0E18B41E91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26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5013176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34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8063" cy="5445125"/>
          </a:xfrm>
          <a:custGeom>
            <a:avLst/>
            <a:gdLst>
              <a:gd name="connsiteX0" fmla="*/ 0 w 9144000"/>
              <a:gd name="connsiteY0" fmla="*/ 0 h 5445125"/>
              <a:gd name="connsiteX1" fmla="*/ 9144000 w 9144000"/>
              <a:gd name="connsiteY1" fmla="*/ 0 h 5445125"/>
              <a:gd name="connsiteX2" fmla="*/ 9144000 w 9144000"/>
              <a:gd name="connsiteY2" fmla="*/ 5445125 h 5445125"/>
              <a:gd name="connsiteX3" fmla="*/ 0 w 9144000"/>
              <a:gd name="connsiteY3" fmla="*/ 5445125 h 5445125"/>
              <a:gd name="connsiteX4" fmla="*/ 0 w 9144000"/>
              <a:gd name="connsiteY4" fmla="*/ 0 h 5445125"/>
              <a:gd name="connsiteX0" fmla="*/ 0 w 9168063"/>
              <a:gd name="connsiteY0" fmla="*/ 0 h 5445125"/>
              <a:gd name="connsiteX1" fmla="*/ 9144000 w 9168063"/>
              <a:gd name="connsiteY1" fmla="*/ 0 h 5445125"/>
              <a:gd name="connsiteX2" fmla="*/ 9144000 w 9168063"/>
              <a:gd name="connsiteY2" fmla="*/ 5445125 h 5445125"/>
              <a:gd name="connsiteX3" fmla="*/ 9168063 w 9168063"/>
              <a:gd name="connsiteY3" fmla="*/ 5429083 h 5445125"/>
              <a:gd name="connsiteX4" fmla="*/ 0 w 9168063"/>
              <a:gd name="connsiteY4" fmla="*/ 0 h 544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063" h="5445125">
                <a:moveTo>
                  <a:pt x="0" y="0"/>
                </a:moveTo>
                <a:lnTo>
                  <a:pt x="9144000" y="0"/>
                </a:lnTo>
                <a:lnTo>
                  <a:pt x="9144000" y="5445125"/>
                </a:lnTo>
                <a:lnTo>
                  <a:pt x="9168063" y="542908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/>
              <a:t>Faire glisser l'image vers l'espace réservé ou cliquer sur l'icône pour l'ajouter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90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28800"/>
            <a:ext cx="3635896" cy="13681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2996952"/>
            <a:ext cx="3635896" cy="5760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4461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 bandeau vertic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59632" y="1556792"/>
            <a:ext cx="7427168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itchFamily="34" charset="0"/>
              <a:buChar char="►"/>
              <a:defRPr sz="2800"/>
            </a:lvl1pPr>
            <a:lvl2pPr marL="742950" indent="-285750">
              <a:buClr>
                <a:schemeClr val="accent1"/>
              </a:buClr>
              <a:buFont typeface="Arial" pitchFamily="34" charset="0"/>
              <a:buChar char="►"/>
              <a:defRPr sz="2400"/>
            </a:lvl2pPr>
            <a:lvl3pPr marL="1143000" indent="-228600"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/>
            </a:lvl3pPr>
            <a:lvl4pPr marL="1600200" indent="-228600">
              <a:buClr>
                <a:schemeClr val="accent2"/>
              </a:buClr>
              <a:buFont typeface="Arial" pitchFamily="34" charset="0"/>
              <a:buChar char="►"/>
              <a:defRPr sz="1800"/>
            </a:lvl4pPr>
            <a:lvl5pPr marL="2057400" indent="-228600">
              <a:buClr>
                <a:schemeClr val="accent2"/>
              </a:buClr>
              <a:buFont typeface="Arial" pitchFamily="34" charset="0"/>
              <a:buChar char="►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381328"/>
            <a:ext cx="1043608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00392" y="6381328"/>
            <a:ext cx="981472" cy="365125"/>
          </a:xfrm>
          <a:prstGeom prst="rect">
            <a:avLst/>
          </a:prstGeom>
        </p:spPr>
        <p:txBody>
          <a:bodyPr/>
          <a:lstStyle/>
          <a:p>
            <a:fld id="{57276DA7-6462-4495-965D-E91F9F2D851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480720" cy="72008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8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 bandeau horizont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12776"/>
            <a:ext cx="7848872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itchFamily="34" charset="0"/>
              <a:buChar char="►"/>
              <a:defRPr sz="2800"/>
            </a:lvl1pPr>
            <a:lvl2pPr marL="800100" indent="-342900">
              <a:buClr>
                <a:schemeClr val="accent1"/>
              </a:buClr>
              <a:buFont typeface="Arial" pitchFamily="34" charset="0"/>
              <a:buChar char="►"/>
              <a:defRPr sz="2400"/>
            </a:lvl2pPr>
            <a:lvl3pPr marL="1143000" indent="-228600"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88424" y="6221686"/>
            <a:ext cx="632298" cy="519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57276DA7-6462-4495-965D-E91F9F2D851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539552" y="116632"/>
            <a:ext cx="6480720" cy="72008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2" name="ZoneTexte 1"/>
          <p:cNvSpPr txBox="1"/>
          <p:nvPr userDrawn="1"/>
        </p:nvSpPr>
        <p:spPr>
          <a:xfrm>
            <a:off x="1824219" y="6093296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Évaluation par les pairs avec Moodle</a:t>
            </a:r>
          </a:p>
          <a:p>
            <a:pPr algn="ctr"/>
            <a:r>
              <a:rPr lang="fr-FR" baseline="0" dirty="0">
                <a:solidFill>
                  <a:schemeClr val="bg1">
                    <a:lumMod val="65000"/>
                  </a:schemeClr>
                </a:solidFill>
              </a:rPr>
              <a:t>Ateliers de la </a:t>
            </a:r>
            <a:r>
              <a:rPr lang="fr-FR" baseline="0" dirty="0" err="1">
                <a:solidFill>
                  <a:schemeClr val="bg1">
                    <a:lumMod val="65000"/>
                  </a:schemeClr>
                </a:solidFill>
              </a:rPr>
              <a:t>DyP</a:t>
            </a:r>
            <a:r>
              <a:rPr lang="fr-FR" baseline="0" dirty="0">
                <a:solidFill>
                  <a:schemeClr val="bg1">
                    <a:lumMod val="65000"/>
                  </a:schemeClr>
                </a:solidFill>
              </a:rPr>
              <a:t> 2019-2020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2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:\Charte Graphique\2015_charteINP\code barre\Code barre droit couleur\Code barre droit couleu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" y="6713312"/>
            <a:ext cx="9143326" cy="1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4" y="-8961"/>
            <a:ext cx="9147275" cy="134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116631"/>
            <a:ext cx="7200800" cy="432049"/>
          </a:xfrm>
        </p:spPr>
        <p:txBody>
          <a:bodyPr>
            <a:noAutofit/>
          </a:bodyPr>
          <a:lstStyle>
            <a:lvl1pPr>
              <a:defRPr sz="2800">
                <a:solidFill>
                  <a:srgbClr val="56667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ZoneTexte 5"/>
          <p:cNvSpPr txBox="1"/>
          <p:nvPr userDrawn="1"/>
        </p:nvSpPr>
        <p:spPr>
          <a:xfrm rot="20774139">
            <a:off x="-12734" y="985821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bg1"/>
                </a:solidFill>
              </a:rPr>
              <a:t>DyP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5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cher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34112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835696" y="116631"/>
            <a:ext cx="7200800" cy="432049"/>
          </a:xfrm>
        </p:spPr>
        <p:txBody>
          <a:bodyPr>
            <a:noAutofit/>
          </a:bodyPr>
          <a:lstStyle>
            <a:lvl1pPr>
              <a:defRPr sz="2800">
                <a:solidFill>
                  <a:srgbClr val="56667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9" name="Picture 4" descr="S:\Charte Graphique\2015_charteINP\code barre\Code barre droit couleur\Code barre droit couleur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" y="6713312"/>
            <a:ext cx="9143326" cy="1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86824" y="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17FA274-0B3A-40B2-824D-42245CEF28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 rot="20774139">
            <a:off x="-12734" y="985821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bg1"/>
                </a:solidFill>
              </a:rPr>
              <a:t>DyP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87624" y="5373216"/>
            <a:ext cx="69127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0416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3491880" cy="1368152"/>
          </a:xfrm>
        </p:spPr>
        <p:txBody>
          <a:bodyPr>
            <a:noAutofit/>
          </a:bodyPr>
          <a:lstStyle/>
          <a:p>
            <a:r>
              <a:rPr lang="fr-FR" sz="2800" dirty="0"/>
              <a:t>Moodle ATELIER</a:t>
            </a:r>
            <a:br>
              <a:rPr lang="fr-FR" sz="2800" dirty="0"/>
            </a:br>
            <a:r>
              <a:rPr lang="fr-FR" sz="2800" dirty="0"/>
              <a:t>Évaluation par</a:t>
            </a:r>
            <a:br>
              <a:rPr lang="fr-FR" sz="2800" dirty="0"/>
            </a:br>
            <a:r>
              <a:rPr lang="fr-FR" sz="2800" dirty="0"/>
              <a:t>les pairs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44008" y="1574794"/>
            <a:ext cx="4248472" cy="2196244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Pratiquer l’évaluation par les pairs avec Moodle : </a:t>
            </a:r>
          </a:p>
          <a:p>
            <a:pPr algn="ctr"/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Activité « Atelier »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51977" y="44624"/>
            <a:ext cx="822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3">
                    <a:lumMod val="50000"/>
                  </a:schemeClr>
                </a:solidFill>
              </a:rPr>
              <a:t>Ateliers de la Dynamique Pédagogique 2019-2020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03848" y="4696477"/>
            <a:ext cx="3151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Olivier THUAL</a:t>
            </a:r>
          </a:p>
          <a:p>
            <a:pPr algn="ctr"/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fr-FR" sz="2400" dirty="0" err="1">
                <a:solidFill>
                  <a:schemeClr val="accent3">
                    <a:lumMod val="50000"/>
                  </a:schemeClr>
                </a:solidFill>
              </a:rPr>
              <a:t>DyP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, Toulouse INP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8113C8-F854-D74D-B0D8-EAEC5AE3C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49355"/>
            <a:ext cx="1404244" cy="1418258"/>
          </a:xfrm>
          <a:prstGeom prst="rect">
            <a:avLst/>
          </a:prstGeom>
          <a:ln w="6350">
            <a:noFill/>
          </a:ln>
        </p:spPr>
      </p:pic>
    </p:spTree>
    <p:extLst>
      <p:ext uri="{BB962C8B-B14F-4D97-AF65-F5344CB8AC3E}">
        <p14:creationId xmlns:p14="http://schemas.microsoft.com/office/powerpoint/2010/main" val="1596268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Ajouter l’activité « Atelier »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43802"/>
            <a:ext cx="9144000" cy="14630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7" y="2313932"/>
            <a:ext cx="7464833" cy="3203300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H="1">
            <a:off x="3635896" y="1988259"/>
            <a:ext cx="2016224" cy="432629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971600" y="3140968"/>
            <a:ext cx="1080120" cy="389964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66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11</a:t>
            </a:fld>
            <a:endParaRPr lang="fr-FR" dirty="0"/>
          </a:p>
        </p:txBody>
      </p:sp>
      <p:grpSp>
        <p:nvGrpSpPr>
          <p:cNvPr id="9" name="Grouper 8"/>
          <p:cNvGrpSpPr/>
          <p:nvPr/>
        </p:nvGrpSpPr>
        <p:grpSpPr>
          <a:xfrm>
            <a:off x="107504" y="116632"/>
            <a:ext cx="7344816" cy="5805825"/>
            <a:chOff x="107504" y="116632"/>
            <a:chExt cx="7344816" cy="580582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16632"/>
              <a:ext cx="7344816" cy="5805825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112" y="1484784"/>
              <a:ext cx="6228184" cy="35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893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61655B9E-5520-6A43-94CF-413753DC6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70231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04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510"/>
            <a:ext cx="7507174" cy="57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03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8286762" cy="595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89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BDDD7CC-08EE-F040-BF73-F5A63DEA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7841D27-2650-0B46-9A75-A0847BCF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53EAEF-DE6B-3947-B7E5-0B12B348A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5891E8A-C702-9E4C-AB90-298B27AC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332656"/>
            <a:ext cx="8567936" cy="540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77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5279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85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2AAE02D-72F5-4E4E-AB1F-5B780324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EAB5B4E-9EBD-4E4D-87A8-89EA2F7D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Rendre l’atelier anonyme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65E4FBA-4039-3843-B2A1-E0291EC49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97" y="4293096"/>
            <a:ext cx="6852701" cy="116944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6" name="Image 1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9B75CEE-3182-7C4A-94BE-EAA8A03CF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7220"/>
            <a:ext cx="7503590" cy="287135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9D27375F-C193-FB43-8B3A-802980D14297}"/>
              </a:ext>
            </a:extLst>
          </p:cNvPr>
          <p:cNvGrpSpPr/>
          <p:nvPr/>
        </p:nvGrpSpPr>
        <p:grpSpPr>
          <a:xfrm>
            <a:off x="5508104" y="4733800"/>
            <a:ext cx="1008112" cy="288032"/>
            <a:chOff x="5508104" y="4733800"/>
            <a:chExt cx="1008112" cy="288032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3149B79F-60F2-D143-B9C7-E98FD2560FE1}"/>
                </a:ext>
              </a:extLst>
            </p:cNvPr>
            <p:cNvCxnSpPr>
              <a:cxnSpLocks/>
            </p:cNvCxnSpPr>
            <p:nvPr/>
          </p:nvCxnSpPr>
          <p:spPr>
            <a:xfrm>
              <a:off x="5508104" y="4877816"/>
              <a:ext cx="740845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6FF2CA6B-7C63-4240-ACA7-D7366D7C5170}"/>
                </a:ext>
              </a:extLst>
            </p:cNvPr>
            <p:cNvSpPr/>
            <p:nvPr/>
          </p:nvSpPr>
          <p:spPr>
            <a:xfrm>
              <a:off x="6228184" y="4733800"/>
              <a:ext cx="288032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5622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L’atelier est créé, entrez-y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2346784"/>
          </a:xfrm>
          <a:prstGeom prst="rect">
            <a:avLst/>
          </a:prstGeom>
        </p:spPr>
      </p:pic>
      <p:sp>
        <p:nvSpPr>
          <p:cNvPr id="6" name="Espace réservé du contenu 1"/>
          <p:cNvSpPr>
            <a:spLocks noGrp="1"/>
          </p:cNvSpPr>
          <p:nvPr>
            <p:ph sz="half" idx="2"/>
          </p:nvPr>
        </p:nvSpPr>
        <p:spPr>
          <a:xfrm>
            <a:off x="467544" y="3300610"/>
            <a:ext cx="7848872" cy="25766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Phase de mise en place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Phase de remise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Phase d’évaluation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Phase de notation des évaluations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Fermeture des Ateliers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5508104" y="764704"/>
            <a:ext cx="216024" cy="122413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628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1" b="21550"/>
          <a:stretch/>
        </p:blipFill>
        <p:spPr>
          <a:xfrm>
            <a:off x="107504" y="70859"/>
            <a:ext cx="8892480" cy="5950429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19</a:t>
            </a:fld>
            <a:endParaRPr lang="fr-FR" dirty="0"/>
          </a:p>
        </p:txBody>
      </p:sp>
      <p:grpSp>
        <p:nvGrpSpPr>
          <p:cNvPr id="13" name="Grouper 12"/>
          <p:cNvGrpSpPr/>
          <p:nvPr/>
        </p:nvGrpSpPr>
        <p:grpSpPr>
          <a:xfrm>
            <a:off x="3419872" y="44624"/>
            <a:ext cx="1969368" cy="520700"/>
            <a:chOff x="3419872" y="132822"/>
            <a:chExt cx="1969368" cy="520700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151872"/>
              <a:ext cx="495300" cy="48260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32822"/>
              <a:ext cx="457200" cy="520700"/>
            </a:xfrm>
            <a:prstGeom prst="rect">
              <a:avLst/>
            </a:prstGeom>
          </p:spPr>
        </p:pic>
        <p:cxnSp>
          <p:nvCxnSpPr>
            <p:cNvPr id="16" name="Connecteur droit avec flèche 15"/>
            <p:cNvCxnSpPr/>
            <p:nvPr/>
          </p:nvCxnSpPr>
          <p:spPr>
            <a:xfrm>
              <a:off x="4067944" y="393172"/>
              <a:ext cx="648072" cy="0"/>
            </a:xfrm>
            <a:prstGeom prst="straightConnector1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Espace réservé du contenu 1"/>
          <p:cNvSpPr txBox="1">
            <a:spLocks/>
          </p:cNvSpPr>
          <p:nvPr/>
        </p:nvSpPr>
        <p:spPr>
          <a:xfrm>
            <a:off x="1475656" y="1052736"/>
            <a:ext cx="432048" cy="3472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►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►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spcBef>
                <a:spcPts val="0"/>
              </a:spcBef>
              <a:buClrTx/>
              <a:buFont typeface="+mj-lt"/>
              <a:buNone/>
            </a:pPr>
            <a:r>
              <a:rPr lang="fr-FR" sz="2000" dirty="0">
                <a:solidFill>
                  <a:schemeClr val="bg1"/>
                </a:solidFill>
              </a:rPr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164357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89D9D50-AF10-D346-A829-D5792CB2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EE6FA85-562B-F947-9776-FAA84257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4624"/>
            <a:ext cx="6480720" cy="720080"/>
          </a:xfrm>
        </p:spPr>
        <p:txBody>
          <a:bodyPr/>
          <a:lstStyle/>
          <a:p>
            <a:r>
              <a:rPr lang="fr-FR" dirty="0"/>
              <a:t>La Dynamique Pédagogique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0C99FC-3399-9348-BFFD-1888B893A860}"/>
              </a:ext>
            </a:extLst>
          </p:cNvPr>
          <p:cNvSpPr txBox="1"/>
          <p:nvPr/>
        </p:nvSpPr>
        <p:spPr>
          <a:xfrm>
            <a:off x="3556336" y="1054268"/>
            <a:ext cx="2031325" cy="523220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VICE-PRÉSIDENTE CFVU</a:t>
            </a:r>
          </a:p>
          <a:p>
            <a:pPr algn="ctr"/>
            <a:r>
              <a:rPr lang="fr-FR" sz="1600" dirty="0"/>
              <a:t>Hélène TAP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F845F5-1F9F-DA42-B4DB-2C3A08CD887D}"/>
              </a:ext>
            </a:extLst>
          </p:cNvPr>
          <p:cNvSpPr txBox="1"/>
          <p:nvPr/>
        </p:nvSpPr>
        <p:spPr>
          <a:xfrm>
            <a:off x="2045731" y="1852848"/>
            <a:ext cx="5052537" cy="1169551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PILOTAGE DE LA DYP</a:t>
            </a:r>
          </a:p>
          <a:p>
            <a:pPr algn="ctr"/>
            <a:r>
              <a:rPr lang="fr-FR" sz="1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CHARGÉE DE MISSION INNOVATION PÉDAGOGIQUE</a:t>
            </a:r>
          </a:p>
          <a:p>
            <a:pPr algn="ctr"/>
            <a:r>
              <a:rPr lang="fr-FR" sz="1600" dirty="0"/>
              <a:t>Marie-Claude BETBEDER</a:t>
            </a:r>
          </a:p>
          <a:p>
            <a:pPr algn="ctr"/>
            <a:r>
              <a:rPr lang="fr-FR" sz="1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CHARGÉ DE MISSION OUTILS NUMÉRIQUE POUR LA PÉDAGOGIE</a:t>
            </a:r>
          </a:p>
          <a:p>
            <a:pPr algn="ctr"/>
            <a:r>
              <a:rPr lang="fr-FR" sz="1600" dirty="0"/>
              <a:t>Olivier THUAL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C2CF29E-647A-2B41-B171-55A9689191DA}"/>
              </a:ext>
            </a:extLst>
          </p:cNvPr>
          <p:cNvSpPr txBox="1"/>
          <p:nvPr/>
        </p:nvSpPr>
        <p:spPr>
          <a:xfrm>
            <a:off x="2213321" y="4644412"/>
            <a:ext cx="2867260" cy="1015663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ENSEEIHT</a:t>
            </a:r>
          </a:p>
          <a:p>
            <a:pPr algn="ctr"/>
            <a:r>
              <a:rPr lang="fr-FR" sz="1600" dirty="0"/>
              <a:t>Jean-François PARMENTIER</a:t>
            </a:r>
          </a:p>
          <a:p>
            <a:pPr algn="ctr"/>
            <a:r>
              <a:rPr lang="fr-FR" sz="1600" dirty="0"/>
              <a:t>Emmanuelle PEUCH</a:t>
            </a:r>
          </a:p>
          <a:p>
            <a:pPr algn="ctr"/>
            <a:r>
              <a:rPr lang="fr-FR" sz="1600" dirty="0"/>
              <a:t>Vincent CHARVILLAT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26E992-4A8C-AD47-8E72-E12E419454A2}"/>
              </a:ext>
            </a:extLst>
          </p:cNvPr>
          <p:cNvSpPr txBox="1"/>
          <p:nvPr/>
        </p:nvSpPr>
        <p:spPr>
          <a:xfrm>
            <a:off x="167242" y="4638760"/>
            <a:ext cx="1800493" cy="769441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ENSIACET</a:t>
            </a:r>
          </a:p>
          <a:p>
            <a:pPr algn="ctr"/>
            <a:r>
              <a:rPr lang="fr-FR" sz="1600" dirty="0" err="1"/>
              <a:t>Naila</a:t>
            </a:r>
            <a:r>
              <a:rPr lang="fr-FR" sz="1600" dirty="0"/>
              <a:t> EVEN</a:t>
            </a:r>
          </a:p>
          <a:p>
            <a:pPr algn="ctr"/>
            <a:r>
              <a:rPr lang="fr-FR" sz="1600" dirty="0"/>
              <a:t>Jérôme DURAND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7D732A1-A7B2-4846-AD8B-C9873E59A453}"/>
              </a:ext>
            </a:extLst>
          </p:cNvPr>
          <p:cNvSpPr txBox="1"/>
          <p:nvPr/>
        </p:nvSpPr>
        <p:spPr>
          <a:xfrm>
            <a:off x="5402238" y="4638760"/>
            <a:ext cx="1813318" cy="769441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ENSAT</a:t>
            </a:r>
          </a:p>
          <a:p>
            <a:pPr algn="ctr"/>
            <a:r>
              <a:rPr lang="fr-FR" sz="1600" dirty="0"/>
              <a:t>Véronique PIVON</a:t>
            </a:r>
          </a:p>
          <a:p>
            <a:pPr algn="ctr"/>
            <a:r>
              <a:rPr lang="fr-FR" sz="1600" dirty="0"/>
              <a:t>Farid REGAD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184E33C-636A-8F49-8D8D-ECAE433EE377}"/>
              </a:ext>
            </a:extLst>
          </p:cNvPr>
          <p:cNvSpPr txBox="1"/>
          <p:nvPr/>
        </p:nvSpPr>
        <p:spPr>
          <a:xfrm>
            <a:off x="7477665" y="4638760"/>
            <a:ext cx="1518364" cy="769441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LA PRÉPA</a:t>
            </a:r>
          </a:p>
          <a:p>
            <a:pPr algn="ctr"/>
            <a:r>
              <a:rPr lang="fr-FR" sz="1600" dirty="0"/>
              <a:t>Fanny GILLET</a:t>
            </a:r>
          </a:p>
          <a:p>
            <a:pPr algn="ctr"/>
            <a:r>
              <a:rPr lang="fr-FR" sz="1600" dirty="0"/>
              <a:t>Serge RIGAL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9B371A2-E4FE-694B-95EB-29EA5846EB03}"/>
              </a:ext>
            </a:extLst>
          </p:cNvPr>
          <p:cNvSpPr txBox="1"/>
          <p:nvPr/>
        </p:nvSpPr>
        <p:spPr>
          <a:xfrm>
            <a:off x="4716737" y="3266981"/>
            <a:ext cx="2802370" cy="954107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INGÉNIEUR SUPPORT</a:t>
            </a:r>
          </a:p>
          <a:p>
            <a:pPr algn="ctr"/>
            <a:r>
              <a:rPr lang="fr-FR" sz="1600" dirty="0"/>
              <a:t>Karl SURAULT</a:t>
            </a:r>
          </a:p>
          <a:p>
            <a:pPr algn="ctr"/>
            <a:r>
              <a:rPr lang="fr-FR" sz="1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SUPPORT COMMUNICATION</a:t>
            </a:r>
          </a:p>
          <a:p>
            <a:pPr algn="ctr"/>
            <a:r>
              <a:rPr lang="fr-FR" sz="1600" dirty="0"/>
              <a:t>Julie GIRIER-DUFOURNIER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FEA8323-9A9F-014A-8261-8F0812CA43BB}"/>
              </a:ext>
            </a:extLst>
          </p:cNvPr>
          <p:cNvSpPr txBox="1"/>
          <p:nvPr/>
        </p:nvSpPr>
        <p:spPr>
          <a:xfrm>
            <a:off x="1219537" y="3237163"/>
            <a:ext cx="2459327" cy="1015663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CONSEILLERS PÉDAGOGIQUE</a:t>
            </a:r>
          </a:p>
          <a:p>
            <a:pPr algn="ctr"/>
            <a:r>
              <a:rPr lang="fr-FR" sz="1600" dirty="0"/>
              <a:t>Benoît ESCRIG</a:t>
            </a:r>
          </a:p>
          <a:p>
            <a:pPr algn="ctr"/>
            <a:r>
              <a:rPr lang="fr-FR" sz="1600" dirty="0" err="1"/>
              <a:t>Julitte</a:t>
            </a:r>
            <a:r>
              <a:rPr lang="fr-FR" sz="1600" dirty="0"/>
              <a:t> HUEZ</a:t>
            </a:r>
          </a:p>
          <a:p>
            <a:pPr algn="ctr"/>
            <a:r>
              <a:rPr lang="fr-FR" sz="1600" dirty="0"/>
              <a:t>Christophe LAPLANCHE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3AC878C-E1D8-FF46-9171-5ED82CA15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2" y="1192887"/>
            <a:ext cx="1404244" cy="1418258"/>
          </a:xfrm>
          <a:prstGeom prst="rect">
            <a:avLst/>
          </a:prstGeom>
          <a:solidFill>
            <a:srgbClr val="E5005D"/>
          </a:solidFill>
          <a:ln w="6350">
            <a:noFill/>
          </a:ln>
        </p:spPr>
      </p:pic>
    </p:spTree>
    <p:extLst>
      <p:ext uri="{BB962C8B-B14F-4D97-AF65-F5344CB8AC3E}">
        <p14:creationId xmlns:p14="http://schemas.microsoft.com/office/powerpoint/2010/main" val="1119026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4" y="3301"/>
            <a:ext cx="5688632" cy="687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61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21</a:t>
            </a:fld>
            <a:endParaRPr lang="fr-FR" dirty="0"/>
          </a:p>
        </p:txBody>
      </p:sp>
      <p:grpSp>
        <p:nvGrpSpPr>
          <p:cNvPr id="6" name="Grouper 5"/>
          <p:cNvGrpSpPr/>
          <p:nvPr/>
        </p:nvGrpSpPr>
        <p:grpSpPr>
          <a:xfrm>
            <a:off x="0" y="0"/>
            <a:ext cx="5670000" cy="6858000"/>
            <a:chOff x="0" y="0"/>
            <a:chExt cx="5670000" cy="685800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670000" cy="6858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4664"/>
              <a:ext cx="5436096" cy="247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8529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22</a:t>
            </a:fld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251520" y="90756"/>
            <a:ext cx="4955453" cy="5858524"/>
            <a:chOff x="251520" y="-27384"/>
            <a:chExt cx="4955453" cy="585852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-27384"/>
              <a:ext cx="4886424" cy="5858524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4624"/>
              <a:ext cx="4739429" cy="216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1341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" y="15683"/>
            <a:ext cx="5524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25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7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06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25</a:t>
            </a:fld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30638" y="0"/>
            <a:ext cx="6341562" cy="5805264"/>
            <a:chOff x="30638" y="0"/>
            <a:chExt cx="6341562" cy="580526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8" y="0"/>
              <a:ext cx="5478331" cy="5805264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6" y="836712"/>
              <a:ext cx="6319244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4847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0"/>
          <a:stretch/>
        </p:blipFill>
        <p:spPr>
          <a:xfrm>
            <a:off x="35496" y="44624"/>
            <a:ext cx="8122690" cy="602128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26</a:t>
            </a:fld>
            <a:endParaRPr lang="fr-FR" dirty="0"/>
          </a:p>
        </p:txBody>
      </p:sp>
      <p:grpSp>
        <p:nvGrpSpPr>
          <p:cNvPr id="4" name="Grouper 3"/>
          <p:cNvGrpSpPr/>
          <p:nvPr/>
        </p:nvGrpSpPr>
        <p:grpSpPr>
          <a:xfrm>
            <a:off x="3419872" y="44624"/>
            <a:ext cx="1969368" cy="520700"/>
            <a:chOff x="3419872" y="132822"/>
            <a:chExt cx="1969368" cy="5207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151872"/>
              <a:ext cx="495300" cy="4826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32822"/>
              <a:ext cx="457200" cy="520700"/>
            </a:xfrm>
            <a:prstGeom prst="rect">
              <a:avLst/>
            </a:prstGeom>
          </p:spPr>
        </p:pic>
        <p:cxnSp>
          <p:nvCxnSpPr>
            <p:cNvPr id="7" name="Connecteur droit avec flèche 6"/>
            <p:cNvCxnSpPr/>
            <p:nvPr/>
          </p:nvCxnSpPr>
          <p:spPr>
            <a:xfrm>
              <a:off x="4067944" y="393172"/>
              <a:ext cx="648072" cy="0"/>
            </a:xfrm>
            <a:prstGeom prst="straightConnector1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Espace réservé du contenu 1"/>
          <p:cNvSpPr>
            <a:spLocks noGrp="1"/>
          </p:cNvSpPr>
          <p:nvPr>
            <p:ph sz="half" idx="2"/>
          </p:nvPr>
        </p:nvSpPr>
        <p:spPr>
          <a:xfrm>
            <a:off x="2843808" y="921470"/>
            <a:ext cx="432048" cy="34729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sz="2000" dirty="0">
                <a:solidFill>
                  <a:schemeClr val="bg1"/>
                </a:solidFill>
              </a:rPr>
              <a:t>2. </a:t>
            </a:r>
          </a:p>
        </p:txBody>
      </p:sp>
    </p:spTree>
    <p:extLst>
      <p:ext uri="{BB962C8B-B14F-4D97-AF65-F5344CB8AC3E}">
        <p14:creationId xmlns:p14="http://schemas.microsoft.com/office/powerpoint/2010/main" val="115329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693985"/>
          </a:xfrm>
          <a:prstGeom prst="rect">
            <a:avLst/>
          </a:prstGeom>
        </p:spPr>
      </p:pic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6480720" cy="720080"/>
          </a:xfrm>
        </p:spPr>
        <p:txBody>
          <a:bodyPr/>
          <a:lstStyle/>
          <a:p>
            <a:r>
              <a:rPr lang="fr-FR" dirty="0"/>
              <a:t>Remettre </a:t>
            </a:r>
            <a:r>
              <a:rPr lang="fr-FR"/>
              <a:t>des travaux</a:t>
            </a:r>
          </a:p>
        </p:txBody>
      </p:sp>
    </p:spTree>
    <p:extLst>
      <p:ext uri="{BB962C8B-B14F-4D97-AF65-F5344CB8AC3E}">
        <p14:creationId xmlns:p14="http://schemas.microsoft.com/office/powerpoint/2010/main" val="2079406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28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6624736" cy="590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91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6480720" cy="720080"/>
          </a:xfrm>
        </p:spPr>
        <p:txBody>
          <a:bodyPr/>
          <a:lstStyle/>
          <a:p>
            <a:r>
              <a:rPr lang="fr-FR" dirty="0"/>
              <a:t>Répartition des pairs</a:t>
            </a:r>
          </a:p>
        </p:txBody>
      </p:sp>
      <p:grpSp>
        <p:nvGrpSpPr>
          <p:cNvPr id="7" name="Grouper 6"/>
          <p:cNvGrpSpPr/>
          <p:nvPr/>
        </p:nvGrpSpPr>
        <p:grpSpPr>
          <a:xfrm>
            <a:off x="24083" y="1149990"/>
            <a:ext cx="7719570" cy="4664622"/>
            <a:chOff x="24083" y="1149990"/>
            <a:chExt cx="7719570" cy="4664622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28"/>
            <a:stretch/>
          </p:blipFill>
          <p:spPr>
            <a:xfrm>
              <a:off x="24083" y="1438022"/>
              <a:ext cx="7719570" cy="437659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8" y="1149990"/>
              <a:ext cx="7524328" cy="694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765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b="6662"/>
          <a:stretch/>
        </p:blipFill>
        <p:spPr>
          <a:xfrm>
            <a:off x="179512" y="905448"/>
            <a:ext cx="7766624" cy="504056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http://</a:t>
            </a:r>
            <a:r>
              <a:rPr lang="fr-FR" dirty="0" err="1"/>
              <a:t>www.inp-toulouse.fr</a:t>
            </a:r>
            <a:endParaRPr lang="fr-FR" dirty="0"/>
          </a:p>
        </p:txBody>
      </p:sp>
      <p:grpSp>
        <p:nvGrpSpPr>
          <p:cNvPr id="16" name="Grouper 15"/>
          <p:cNvGrpSpPr/>
          <p:nvPr/>
        </p:nvGrpSpPr>
        <p:grpSpPr>
          <a:xfrm>
            <a:off x="467544" y="905448"/>
            <a:ext cx="8424936" cy="5040560"/>
            <a:chOff x="467544" y="905448"/>
            <a:chExt cx="8424936" cy="504056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001" y="905448"/>
              <a:ext cx="5893479" cy="5040560"/>
            </a:xfrm>
            <a:prstGeom prst="rect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sp>
          <p:nvSpPr>
            <p:cNvPr id="7" name="Rectangle à coins arrondis 6"/>
            <p:cNvSpPr/>
            <p:nvPr/>
          </p:nvSpPr>
          <p:spPr>
            <a:xfrm>
              <a:off x="467544" y="2636912"/>
              <a:ext cx="2016224" cy="504056"/>
            </a:xfrm>
            <a:prstGeom prst="roundRect">
              <a:avLst/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V="1">
              <a:off x="1975919" y="1211833"/>
              <a:ext cx="1155921" cy="1391647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985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30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75" y="971295"/>
            <a:ext cx="9144000" cy="16753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46603"/>
            <a:ext cx="5184576" cy="3085684"/>
          </a:xfrm>
          <a:prstGeom prst="rect">
            <a:avLst/>
          </a:prstGeom>
        </p:spPr>
      </p:pic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6480720" cy="720080"/>
          </a:xfrm>
        </p:spPr>
        <p:txBody>
          <a:bodyPr/>
          <a:lstStyle/>
          <a:p>
            <a:r>
              <a:rPr lang="fr-FR" dirty="0"/>
              <a:t>Les rôles sont distribués</a:t>
            </a:r>
          </a:p>
        </p:txBody>
      </p:sp>
    </p:spTree>
    <p:extLst>
      <p:ext uri="{BB962C8B-B14F-4D97-AF65-F5344CB8AC3E}">
        <p14:creationId xmlns:p14="http://schemas.microsoft.com/office/powerpoint/2010/main" val="33050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31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8777460" cy="5904656"/>
          </a:xfrm>
          <a:prstGeom prst="rect">
            <a:avLst/>
          </a:prstGeom>
        </p:spPr>
      </p:pic>
      <p:grpSp>
        <p:nvGrpSpPr>
          <p:cNvPr id="4" name="Grouper 3"/>
          <p:cNvGrpSpPr/>
          <p:nvPr/>
        </p:nvGrpSpPr>
        <p:grpSpPr>
          <a:xfrm>
            <a:off x="3419872" y="44624"/>
            <a:ext cx="1969368" cy="520700"/>
            <a:chOff x="3419872" y="132822"/>
            <a:chExt cx="1969368" cy="5207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151872"/>
              <a:ext cx="495300" cy="4826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32822"/>
              <a:ext cx="457200" cy="520700"/>
            </a:xfrm>
            <a:prstGeom prst="rect">
              <a:avLst/>
            </a:prstGeom>
          </p:spPr>
        </p:pic>
        <p:cxnSp>
          <p:nvCxnSpPr>
            <p:cNvPr id="7" name="Connecteur droit avec flèche 6"/>
            <p:cNvCxnSpPr/>
            <p:nvPr/>
          </p:nvCxnSpPr>
          <p:spPr>
            <a:xfrm>
              <a:off x="4067944" y="393172"/>
              <a:ext cx="648072" cy="0"/>
            </a:xfrm>
            <a:prstGeom prst="straightConnector1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Espace réservé du contenu 1"/>
          <p:cNvSpPr>
            <a:spLocks noGrp="1"/>
          </p:cNvSpPr>
          <p:nvPr>
            <p:ph sz="half" idx="2"/>
          </p:nvPr>
        </p:nvSpPr>
        <p:spPr>
          <a:xfrm>
            <a:off x="4716016" y="980728"/>
            <a:ext cx="432048" cy="34729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sz="2000" dirty="0">
                <a:solidFill>
                  <a:schemeClr val="bg1"/>
                </a:solidFill>
              </a:rPr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777563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32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0"/>
            <a:ext cx="9144000" cy="3546231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6912768" cy="720080"/>
          </a:xfrm>
        </p:spPr>
        <p:txBody>
          <a:bodyPr>
            <a:normAutofit/>
          </a:bodyPr>
          <a:lstStyle/>
          <a:p>
            <a:r>
              <a:rPr lang="fr-FR" dirty="0"/>
              <a:t>Visualisation </a:t>
            </a:r>
            <a:r>
              <a:rPr lang="fr-FR"/>
              <a:t>après évaluation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8854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-27384"/>
            <a:ext cx="895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83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34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" y="176742"/>
            <a:ext cx="9095405" cy="267619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068960"/>
            <a:ext cx="9182341" cy="283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98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35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75"/>
            <a:ext cx="9020722" cy="5914384"/>
          </a:xfrm>
          <a:prstGeom prst="rect">
            <a:avLst/>
          </a:prstGeom>
        </p:spPr>
      </p:pic>
      <p:grpSp>
        <p:nvGrpSpPr>
          <p:cNvPr id="4" name="Grouper 3"/>
          <p:cNvGrpSpPr/>
          <p:nvPr/>
        </p:nvGrpSpPr>
        <p:grpSpPr>
          <a:xfrm>
            <a:off x="4258816" y="44624"/>
            <a:ext cx="1969368" cy="520700"/>
            <a:chOff x="3419872" y="132822"/>
            <a:chExt cx="1969368" cy="5207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151872"/>
              <a:ext cx="495300" cy="4826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32822"/>
              <a:ext cx="457200" cy="520700"/>
            </a:xfrm>
            <a:prstGeom prst="rect">
              <a:avLst/>
            </a:prstGeom>
          </p:spPr>
        </p:pic>
        <p:cxnSp>
          <p:nvCxnSpPr>
            <p:cNvPr id="7" name="Connecteur droit avec flèche 6"/>
            <p:cNvCxnSpPr/>
            <p:nvPr/>
          </p:nvCxnSpPr>
          <p:spPr>
            <a:xfrm>
              <a:off x="4067944" y="393172"/>
              <a:ext cx="648072" cy="0"/>
            </a:xfrm>
            <a:prstGeom prst="straightConnector1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Espace réservé du contenu 1"/>
          <p:cNvSpPr txBox="1">
            <a:spLocks/>
          </p:cNvSpPr>
          <p:nvPr/>
        </p:nvSpPr>
        <p:spPr>
          <a:xfrm>
            <a:off x="6588224" y="1065486"/>
            <a:ext cx="432048" cy="3472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►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►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spcBef>
                <a:spcPts val="0"/>
              </a:spcBef>
              <a:buClrTx/>
              <a:buFont typeface="+mj-lt"/>
              <a:buNone/>
            </a:pPr>
            <a:r>
              <a:rPr lang="fr-FR" sz="2000" dirty="0">
                <a:solidFill>
                  <a:schemeClr val="bg1"/>
                </a:solidFill>
              </a:rPr>
              <a:t>4</a:t>
            </a:r>
            <a:r>
              <a:rPr lang="fr-FR" sz="2000">
                <a:solidFill>
                  <a:schemeClr val="bg1"/>
                </a:solidFill>
              </a:rPr>
              <a:t>. 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2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36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" y="-27384"/>
            <a:ext cx="9144000" cy="5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05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37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15"/>
            <a:ext cx="8844414" cy="5922865"/>
          </a:xfrm>
          <a:prstGeom prst="rect">
            <a:avLst/>
          </a:prstGeom>
        </p:spPr>
      </p:pic>
      <p:grpSp>
        <p:nvGrpSpPr>
          <p:cNvPr id="4" name="Grouper 3"/>
          <p:cNvGrpSpPr/>
          <p:nvPr/>
        </p:nvGrpSpPr>
        <p:grpSpPr>
          <a:xfrm>
            <a:off x="3419872" y="44624"/>
            <a:ext cx="1969368" cy="520700"/>
            <a:chOff x="3419872" y="132822"/>
            <a:chExt cx="1969368" cy="5207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151872"/>
              <a:ext cx="495300" cy="4826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32822"/>
              <a:ext cx="457200" cy="520700"/>
            </a:xfrm>
            <a:prstGeom prst="rect">
              <a:avLst/>
            </a:prstGeom>
          </p:spPr>
        </p:pic>
        <p:cxnSp>
          <p:nvCxnSpPr>
            <p:cNvPr id="7" name="Connecteur droit avec flèche 6"/>
            <p:cNvCxnSpPr/>
            <p:nvPr/>
          </p:nvCxnSpPr>
          <p:spPr>
            <a:xfrm>
              <a:off x="4067944" y="393172"/>
              <a:ext cx="648072" cy="0"/>
            </a:xfrm>
            <a:prstGeom prst="straightConnector1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Espace réservé du contenu 1"/>
          <p:cNvSpPr txBox="1">
            <a:spLocks/>
          </p:cNvSpPr>
          <p:nvPr/>
        </p:nvSpPr>
        <p:spPr>
          <a:xfrm>
            <a:off x="8172400" y="980728"/>
            <a:ext cx="432048" cy="3472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►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►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spcBef>
                <a:spcPts val="0"/>
              </a:spcBef>
              <a:buClrTx/>
              <a:buFont typeface="+mj-lt"/>
              <a:buNone/>
            </a:pPr>
            <a:r>
              <a:rPr lang="fr-FR" sz="2000" dirty="0">
                <a:solidFill>
                  <a:schemeClr val="bg1"/>
                </a:solidFill>
              </a:rPr>
              <a:t>5. </a:t>
            </a:r>
          </a:p>
        </p:txBody>
      </p:sp>
    </p:spTree>
    <p:extLst>
      <p:ext uri="{BB962C8B-B14F-4D97-AF65-F5344CB8AC3E}">
        <p14:creationId xmlns:p14="http://schemas.microsoft.com/office/powerpoint/2010/main" val="273123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38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47924"/>
            <a:ext cx="8369300" cy="21971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3856137"/>
            <a:ext cx="6120680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Il ne reste plus qu’à récupérer les </a:t>
            </a:r>
            <a:r>
              <a:rPr lang="fr-FR" sz="3200"/>
              <a:t>notes sous forme de fichier</a:t>
            </a:r>
          </a:p>
        </p:txBody>
      </p:sp>
    </p:spTree>
    <p:extLst>
      <p:ext uri="{BB962C8B-B14F-4D97-AF65-F5344CB8AC3E}">
        <p14:creationId xmlns:p14="http://schemas.microsoft.com/office/powerpoint/2010/main" val="1826907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39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4591111" cy="59492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6" y="145380"/>
            <a:ext cx="2387600" cy="5803900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V="1">
            <a:off x="2093280" y="908720"/>
            <a:ext cx="894544" cy="2592288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36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http://</a:t>
            </a:r>
            <a:r>
              <a:rPr lang="fr-FR" dirty="0" err="1"/>
              <a:t>intraent.inp-toulouse.fr</a:t>
            </a:r>
            <a:r>
              <a:rPr lang="fr-FR" dirty="0"/>
              <a:t>/</a:t>
            </a:r>
          </a:p>
        </p:txBody>
      </p:sp>
      <p:pic>
        <p:nvPicPr>
          <p:cNvPr id="5" name="Image 4" descr="intrane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87970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14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5554743" cy="720080"/>
          </a:xfrm>
        </p:spPr>
        <p:txBody>
          <a:bodyPr>
            <a:normAutofit/>
          </a:bodyPr>
          <a:lstStyle/>
          <a:p>
            <a:r>
              <a:rPr lang="fr-FR" dirty="0"/>
              <a:t>Les ateliers de la </a:t>
            </a:r>
            <a:r>
              <a:rPr lang="fr-FR" dirty="0" err="1"/>
              <a:t>DyP</a:t>
            </a:r>
            <a:endParaRPr lang="fr-FR" dirty="0"/>
          </a:p>
        </p:txBody>
      </p:sp>
      <p:grpSp>
        <p:nvGrpSpPr>
          <p:cNvPr id="2" name="Grouper 1"/>
          <p:cNvGrpSpPr/>
          <p:nvPr/>
        </p:nvGrpSpPr>
        <p:grpSpPr>
          <a:xfrm>
            <a:off x="256603" y="548680"/>
            <a:ext cx="8755605" cy="5328592"/>
            <a:chOff x="971600" y="820671"/>
            <a:chExt cx="9721080" cy="591617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4749" y="887597"/>
              <a:ext cx="7947931" cy="5298621"/>
            </a:xfrm>
            <a:prstGeom prst="rect">
              <a:avLst/>
            </a:prstGeom>
          </p:spPr>
        </p:pic>
        <p:sp>
          <p:nvSpPr>
            <p:cNvPr id="6" name="Ellipse 5"/>
            <p:cNvSpPr/>
            <p:nvPr/>
          </p:nvSpPr>
          <p:spPr>
            <a:xfrm>
              <a:off x="1125853" y="3830849"/>
              <a:ext cx="2864709" cy="2864710"/>
            </a:xfrm>
            <a:prstGeom prst="ellipse">
              <a:avLst/>
            </a:prstGeom>
            <a:solidFill>
              <a:srgbClr val="868F7C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00" b="1" dirty="0">
                <a:solidFill>
                  <a:schemeClr val="bg1"/>
                </a:solidFill>
              </a:endParaRPr>
            </a:p>
            <a:p>
              <a:pPr algn="ctr"/>
              <a:r>
                <a:rPr lang="fr-FR" sz="1900" b="1" dirty="0">
                  <a:solidFill>
                    <a:schemeClr val="bg1"/>
                  </a:solidFill>
                </a:rPr>
                <a:t>Valoriser </a:t>
              </a:r>
            </a:p>
            <a:p>
              <a:pPr algn="ctr"/>
              <a:r>
                <a:rPr lang="fr-FR" sz="1900" b="1" dirty="0">
                  <a:solidFill>
                    <a:schemeClr val="bg1"/>
                  </a:solidFill>
                </a:rPr>
                <a:t>ses activités pédagogiques</a:t>
              </a:r>
            </a:p>
            <a:p>
              <a:pPr algn="ctr"/>
              <a:endParaRPr lang="fr-FR" sz="1900" b="1" dirty="0">
                <a:solidFill>
                  <a:schemeClr val="bg1"/>
                </a:solidFill>
              </a:endParaRPr>
            </a:p>
            <a:p>
              <a:pPr algn="ctr"/>
              <a:endParaRPr lang="fr-FR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971600" y="1126335"/>
              <a:ext cx="2820303" cy="2869614"/>
            </a:xfrm>
            <a:prstGeom prst="ellipse">
              <a:avLst/>
            </a:prstGeom>
            <a:solidFill>
              <a:srgbClr val="A8D4B4">
                <a:alpha val="73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>
                  <a:solidFill>
                    <a:schemeClr val="bg1"/>
                  </a:solidFill>
                </a:rPr>
                <a:t>SCD </a:t>
              </a:r>
            </a:p>
            <a:p>
              <a:pPr algn="ctr"/>
              <a:r>
                <a:rPr lang="fr-FR" sz="1900" b="1" dirty="0" err="1">
                  <a:solidFill>
                    <a:schemeClr val="bg1"/>
                  </a:solidFill>
                </a:rPr>
                <a:t>Scholarvox</a:t>
              </a:r>
              <a:endParaRPr lang="fr-FR" sz="1900" b="1" dirty="0">
                <a:solidFill>
                  <a:schemeClr val="bg1"/>
                </a:solidFill>
              </a:endParaRPr>
            </a:p>
            <a:p>
              <a:pPr algn="ctr"/>
              <a:r>
                <a:rPr lang="fr-FR" sz="1900" b="1" dirty="0">
                  <a:solidFill>
                    <a:schemeClr val="bg1"/>
                  </a:solidFill>
                </a:rPr>
                <a:t> + Anti-plagiat </a:t>
              </a:r>
            </a:p>
            <a:p>
              <a:pPr algn="ctr"/>
              <a:r>
                <a:rPr lang="fr-FR" sz="1900" b="1" dirty="0">
                  <a:solidFill>
                    <a:schemeClr val="bg1"/>
                  </a:solidFill>
                </a:rPr>
                <a:t>+ Droits d’auteurs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8302096" y="1687503"/>
              <a:ext cx="2308445" cy="2308445"/>
            </a:xfrm>
            <a:prstGeom prst="ellipse">
              <a:avLst/>
            </a:prstGeom>
            <a:solidFill>
              <a:srgbClr val="5A81C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>
                  <a:solidFill>
                    <a:schemeClr val="bg1"/>
                  </a:solidFill>
                </a:rPr>
                <a:t>Projet capsules vidéos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7935267" y="3929990"/>
              <a:ext cx="2593135" cy="2539340"/>
            </a:xfrm>
            <a:prstGeom prst="ellipse">
              <a:avLst/>
            </a:prstGeom>
            <a:solidFill>
              <a:srgbClr val="D9D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>
                  <a:solidFill>
                    <a:schemeClr val="bg1"/>
                  </a:solidFill>
                </a:rPr>
                <a:t>Pédagogie active et salles de pédagogie active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6893373" y="3029624"/>
              <a:ext cx="1755232" cy="1755232"/>
            </a:xfrm>
            <a:prstGeom prst="ellipse">
              <a:avLst/>
            </a:prstGeom>
            <a:solidFill>
              <a:srgbClr val="CED3C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>
                  <a:solidFill>
                    <a:schemeClr val="bg1"/>
                  </a:solidFill>
                </a:rPr>
                <a:t>Boitiers de vote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5997261" y="4582129"/>
              <a:ext cx="2154715" cy="2154715"/>
            </a:xfrm>
            <a:prstGeom prst="ellipse">
              <a:avLst/>
            </a:prstGeom>
            <a:solidFill>
              <a:srgbClr val="E5025D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>
                  <a:solidFill>
                    <a:schemeClr val="bg1"/>
                  </a:solidFill>
                </a:rPr>
                <a:t>Cartes mentales</a:t>
              </a:r>
            </a:p>
          </p:txBody>
        </p:sp>
        <p:sp>
          <p:nvSpPr>
            <p:cNvPr id="13" name="Ellipse 12"/>
            <p:cNvSpPr/>
            <p:nvPr/>
          </p:nvSpPr>
          <p:spPr>
            <a:xfrm>
              <a:off x="6117593" y="820671"/>
              <a:ext cx="2541867" cy="2541867"/>
            </a:xfrm>
            <a:prstGeom prst="ellipse">
              <a:avLst/>
            </a:prstGeom>
            <a:solidFill>
              <a:srgbClr val="F29200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>
                  <a:solidFill>
                    <a:schemeClr val="bg1"/>
                  </a:solidFill>
                </a:rPr>
                <a:t>Projet </a:t>
              </a:r>
            </a:p>
            <a:p>
              <a:pPr algn="ctr"/>
              <a:r>
                <a:rPr lang="fr-FR" sz="1900" b="1" dirty="0">
                  <a:solidFill>
                    <a:schemeClr val="bg1"/>
                  </a:solidFill>
                </a:rPr>
                <a:t>Moodle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7344816" cy="720080"/>
          </a:xfrm>
        </p:spPr>
        <p:txBody>
          <a:bodyPr>
            <a:noAutofit/>
          </a:bodyPr>
          <a:lstStyle/>
          <a:p>
            <a:r>
              <a:rPr lang="fr-FR" sz="2800" dirty="0"/>
              <a:t>Moodle de la Dynamique Pédagogique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520668"/>
            <a:ext cx="6624736" cy="1616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9592" y="872997"/>
            <a:ext cx="662304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dirty="0"/>
              <a:t>http://dynamique-</a:t>
            </a:r>
            <a:r>
              <a:rPr lang="fr-FR" sz="2400" dirty="0" err="1"/>
              <a:t>pedagogique.inp</a:t>
            </a:r>
            <a:r>
              <a:rPr lang="fr-FR" sz="2400" dirty="0"/>
              <a:t>-</a:t>
            </a:r>
            <a:r>
              <a:rPr lang="fr-FR" sz="2400" dirty="0" err="1"/>
              <a:t>toulouse.fr</a:t>
            </a:r>
            <a:endParaRPr lang="fr-FR" sz="2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0" y="3388072"/>
            <a:ext cx="8343900" cy="24892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548580" y="3388072"/>
            <a:ext cx="3375348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1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052736"/>
            <a:ext cx="8100392" cy="4925239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648"/>
            <a:ext cx="41275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1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6984776" cy="720080"/>
          </a:xfrm>
        </p:spPr>
        <p:txBody>
          <a:bodyPr>
            <a:normAutofit/>
          </a:bodyPr>
          <a:lstStyle/>
          <a:p>
            <a:r>
              <a:rPr lang="fr-FR" dirty="0"/>
              <a:t>Ateliers </a:t>
            </a:r>
            <a:r>
              <a:rPr lang="fr-FR" dirty="0" err="1"/>
              <a:t>DyP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6336704" cy="49384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236296" y="1789337"/>
            <a:ext cx="169775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/>
              <a:t>Moteur de recherche : 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Dynamique Pédagogique INP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3DA1A3-933F-6047-9065-4B1C412C2A0C}"/>
              </a:ext>
            </a:extLst>
          </p:cNvPr>
          <p:cNvSpPr/>
          <p:nvPr/>
        </p:nvSpPr>
        <p:spPr>
          <a:xfrm>
            <a:off x="3635896" y="2729880"/>
            <a:ext cx="1080120" cy="483096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16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505807" y="2564904"/>
            <a:ext cx="7848872" cy="3168352"/>
          </a:xfrm>
        </p:spPr>
        <p:txBody>
          <a:bodyPr/>
          <a:lstStyle/>
          <a:p>
            <a:r>
              <a:rPr lang="fr-FR" dirty="0"/>
              <a:t>Création de l’activité « Atelier » dans Moodle</a:t>
            </a:r>
          </a:p>
          <a:p>
            <a:r>
              <a:rPr lang="fr-FR" dirty="0"/>
              <a:t>Phase de mise en place</a:t>
            </a:r>
          </a:p>
          <a:p>
            <a:r>
              <a:rPr lang="fr-FR" dirty="0"/>
              <a:t>Phase de remise</a:t>
            </a:r>
          </a:p>
          <a:p>
            <a:r>
              <a:rPr lang="fr-FR" dirty="0"/>
              <a:t>Phase d’évaluation</a:t>
            </a:r>
          </a:p>
          <a:p>
            <a:r>
              <a:rPr lang="fr-FR" dirty="0"/>
              <a:t>Phase de notation des évaluations</a:t>
            </a:r>
          </a:p>
          <a:p>
            <a:r>
              <a:rPr lang="fr-FR" dirty="0"/>
              <a:t>Fermeture des Ateliers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la présentation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83569" y="1340768"/>
            <a:ext cx="7128791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Captures d’écran décrivant les différentes phases de l’activité « Atelier » de Moodle qui permet une évaluation par les pairs à la suite d’un dépôt de travaux par les étudiants du cours.</a:t>
            </a:r>
          </a:p>
        </p:txBody>
      </p:sp>
    </p:spTree>
    <p:extLst>
      <p:ext uri="{BB962C8B-B14F-4D97-AF65-F5344CB8AC3E}">
        <p14:creationId xmlns:p14="http://schemas.microsoft.com/office/powerpoint/2010/main" val="598733245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 INP style clair">
  <a:themeElements>
    <a:clrScheme name="INP Toulous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63746"/>
      </a:accent1>
      <a:accent2>
        <a:srgbClr val="E5005D"/>
      </a:accent2>
      <a:accent3>
        <a:srgbClr val="05529A"/>
      </a:accent3>
      <a:accent4>
        <a:srgbClr val="F7931E"/>
      </a:accent4>
      <a:accent5>
        <a:srgbClr val="60BC56"/>
      </a:accent5>
      <a:accent6>
        <a:srgbClr val="000000"/>
      </a:accent6>
      <a:hlink>
        <a:srgbClr val="E5005D"/>
      </a:hlink>
      <a:folHlink>
        <a:srgbClr val="800080"/>
      </a:folHlink>
    </a:clrScheme>
    <a:fontScheme name="INP Toulou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Présentation INP style clair</Template>
  <TotalTime>508</TotalTime>
  <Words>337</Words>
  <Application>Microsoft Macintosh PowerPoint</Application>
  <PresentationFormat>Affichage à l'écran (4:3)</PresentationFormat>
  <Paragraphs>121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2" baseType="lpstr">
      <vt:lpstr>Arial</vt:lpstr>
      <vt:lpstr>Calibri</vt:lpstr>
      <vt:lpstr>Présentation INP style clair</vt:lpstr>
      <vt:lpstr>Moodle ATELIER Évaluation par les pairs</vt:lpstr>
      <vt:lpstr>La Dynamique Pédagogique</vt:lpstr>
      <vt:lpstr>http://www.inp-toulouse.fr</vt:lpstr>
      <vt:lpstr>http://intraent.inp-toulouse.fr/</vt:lpstr>
      <vt:lpstr>Les ateliers de la DyP</vt:lpstr>
      <vt:lpstr>Moodle de la Dynamique Pédagogique</vt:lpstr>
      <vt:lpstr>Présentation PowerPoint</vt:lpstr>
      <vt:lpstr>Ateliers DyP</vt:lpstr>
      <vt:lpstr>Plan de la présentation</vt:lpstr>
      <vt:lpstr>Ajouter l’activité « Atelier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Rendre l’atelier anonyme</vt:lpstr>
      <vt:lpstr>L’atelier est créé, entrez-y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Remettre des travaux</vt:lpstr>
      <vt:lpstr>Présentation PowerPoint</vt:lpstr>
      <vt:lpstr>Répartition des pairs</vt:lpstr>
      <vt:lpstr>Les rôles sont distribués</vt:lpstr>
      <vt:lpstr>Présentation PowerPoint</vt:lpstr>
      <vt:lpstr>Visualisation après évaluation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THUAL</dc:creator>
  <cp:lastModifiedBy>Olivier THUAL C</cp:lastModifiedBy>
  <cp:revision>84</cp:revision>
  <cp:lastPrinted>2017-11-24T00:22:11Z</cp:lastPrinted>
  <dcterms:created xsi:type="dcterms:W3CDTF">2017-11-23T17:41:23Z</dcterms:created>
  <dcterms:modified xsi:type="dcterms:W3CDTF">2020-02-10T10:54:37Z</dcterms:modified>
</cp:coreProperties>
</file>