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61" r:id="rId3"/>
    <p:sldId id="277" r:id="rId4"/>
    <p:sldId id="279" r:id="rId5"/>
    <p:sldId id="262" r:id="rId6"/>
    <p:sldId id="280" r:id="rId7"/>
    <p:sldId id="263" r:id="rId8"/>
    <p:sldId id="264" r:id="rId9"/>
    <p:sldId id="266" r:id="rId10"/>
    <p:sldId id="283" r:id="rId11"/>
    <p:sldId id="267" r:id="rId12"/>
    <p:sldId id="268" r:id="rId13"/>
    <p:sldId id="269" r:id="rId14"/>
    <p:sldId id="270" r:id="rId15"/>
    <p:sldId id="281" r:id="rId16"/>
    <p:sldId id="271" r:id="rId17"/>
    <p:sldId id="272" r:id="rId18"/>
    <p:sldId id="282" r:id="rId19"/>
    <p:sldId id="273" r:id="rId20"/>
    <p:sldId id="274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8" autoAdjust="0"/>
    <p:restoredTop sz="94638" autoAdjust="0"/>
  </p:normalViewPr>
  <p:slideViewPr>
    <p:cSldViewPr>
      <p:cViewPr varScale="1">
        <p:scale>
          <a:sx n="123" d="100"/>
          <a:sy n="123" d="100"/>
        </p:scale>
        <p:origin x="4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43B72-110D-3C43-9FA5-41C5D72E47F5}" type="datetimeFigureOut">
              <a:rPr lang="fr-FR" smtClean="0"/>
              <a:t>24/11/2017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3B7A4-D620-1D40-B50D-0E18B41E91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26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5013176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34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8063" cy="5445125"/>
          </a:xfrm>
          <a:custGeom>
            <a:avLst/>
            <a:gdLst>
              <a:gd name="connsiteX0" fmla="*/ 0 w 9144000"/>
              <a:gd name="connsiteY0" fmla="*/ 0 h 5445125"/>
              <a:gd name="connsiteX1" fmla="*/ 9144000 w 9144000"/>
              <a:gd name="connsiteY1" fmla="*/ 0 h 5445125"/>
              <a:gd name="connsiteX2" fmla="*/ 9144000 w 9144000"/>
              <a:gd name="connsiteY2" fmla="*/ 5445125 h 5445125"/>
              <a:gd name="connsiteX3" fmla="*/ 0 w 9144000"/>
              <a:gd name="connsiteY3" fmla="*/ 5445125 h 5445125"/>
              <a:gd name="connsiteX4" fmla="*/ 0 w 9144000"/>
              <a:gd name="connsiteY4" fmla="*/ 0 h 5445125"/>
              <a:gd name="connsiteX0" fmla="*/ 0 w 9168063"/>
              <a:gd name="connsiteY0" fmla="*/ 0 h 5445125"/>
              <a:gd name="connsiteX1" fmla="*/ 9144000 w 9168063"/>
              <a:gd name="connsiteY1" fmla="*/ 0 h 5445125"/>
              <a:gd name="connsiteX2" fmla="*/ 9144000 w 9168063"/>
              <a:gd name="connsiteY2" fmla="*/ 5445125 h 5445125"/>
              <a:gd name="connsiteX3" fmla="*/ 9168063 w 9168063"/>
              <a:gd name="connsiteY3" fmla="*/ 5429083 h 5445125"/>
              <a:gd name="connsiteX4" fmla="*/ 0 w 9168063"/>
              <a:gd name="connsiteY4" fmla="*/ 0 h 544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8063" h="5445125">
                <a:moveTo>
                  <a:pt x="0" y="0"/>
                </a:moveTo>
                <a:lnTo>
                  <a:pt x="9144000" y="0"/>
                </a:lnTo>
                <a:lnTo>
                  <a:pt x="9144000" y="5445125"/>
                </a:lnTo>
                <a:lnTo>
                  <a:pt x="9168063" y="542908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 smtClean="0"/>
              <a:t>Faire glisser l'image vers l'espace réservé ou cliquer sur l'icône pour l'ajouter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90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28800"/>
            <a:ext cx="3635896" cy="13681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2996952"/>
            <a:ext cx="3635896" cy="5760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4461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 bandeau vertic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59632" y="1556792"/>
            <a:ext cx="7427168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itchFamily="34" charset="0"/>
              <a:buChar char="►"/>
              <a:defRPr sz="2800"/>
            </a:lvl1pPr>
            <a:lvl2pPr marL="742950" indent="-285750">
              <a:buClr>
                <a:schemeClr val="accent1"/>
              </a:buClr>
              <a:buFont typeface="Arial" pitchFamily="34" charset="0"/>
              <a:buChar char="►"/>
              <a:defRPr sz="2400"/>
            </a:lvl2pPr>
            <a:lvl3pPr marL="1143000" indent="-228600"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/>
            </a:lvl3pPr>
            <a:lvl4pPr marL="1600200" indent="-228600">
              <a:buClr>
                <a:schemeClr val="accent2"/>
              </a:buClr>
              <a:buFont typeface="Arial" pitchFamily="34" charset="0"/>
              <a:buChar char="►"/>
              <a:defRPr sz="1800"/>
            </a:lvl4pPr>
            <a:lvl5pPr marL="2057400" indent="-228600">
              <a:buClr>
                <a:schemeClr val="accent2"/>
              </a:buClr>
              <a:buFont typeface="Arial" pitchFamily="34" charset="0"/>
              <a:buChar char="►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381328"/>
            <a:ext cx="1043608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00392" y="6381328"/>
            <a:ext cx="981472" cy="365125"/>
          </a:xfrm>
          <a:prstGeom prst="rect">
            <a:avLst/>
          </a:prstGeom>
        </p:spPr>
        <p:txBody>
          <a:bodyPr/>
          <a:lstStyle/>
          <a:p>
            <a:fld id="{57276DA7-6462-4495-965D-E91F9F2D8518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480720" cy="72008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8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 bandeau horizont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12776"/>
            <a:ext cx="7848872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itchFamily="34" charset="0"/>
              <a:buChar char="►"/>
              <a:defRPr sz="2800"/>
            </a:lvl1pPr>
            <a:lvl2pPr marL="800100" indent="-342900">
              <a:buClr>
                <a:schemeClr val="accent1"/>
              </a:buClr>
              <a:buFont typeface="Arial" pitchFamily="34" charset="0"/>
              <a:buChar char="►"/>
              <a:defRPr sz="2400"/>
            </a:lvl2pPr>
            <a:lvl3pPr marL="1143000" indent="-228600"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88424" y="6221686"/>
            <a:ext cx="632298" cy="5196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57276DA7-6462-4495-965D-E91F9F2D851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539552" y="116632"/>
            <a:ext cx="6480720" cy="72008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2" name="ZoneTexte 1"/>
          <p:cNvSpPr txBox="1"/>
          <p:nvPr userDrawn="1"/>
        </p:nvSpPr>
        <p:spPr>
          <a:xfrm>
            <a:off x="1691680" y="6093296"/>
            <a:ext cx="4220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Valorisation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 des activités pédagogiques</a:t>
            </a:r>
          </a:p>
          <a:p>
            <a:pPr algn="ctr"/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Ateliers de la </a:t>
            </a:r>
            <a:r>
              <a:rPr lang="fr-FR" baseline="0" dirty="0" err="1" smtClean="0">
                <a:solidFill>
                  <a:schemeClr val="bg1">
                    <a:lumMod val="65000"/>
                  </a:schemeClr>
                </a:solidFill>
              </a:rPr>
              <a:t>DyP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 2017-2018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2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:\Charte Graphique\2015_charteINP\code barre\Code barre droit couleur\Code barre droit couleu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" y="6713312"/>
            <a:ext cx="9143326" cy="1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4" y="-8961"/>
            <a:ext cx="9147275" cy="134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5696" y="116631"/>
            <a:ext cx="7200800" cy="432049"/>
          </a:xfrm>
        </p:spPr>
        <p:txBody>
          <a:bodyPr>
            <a:noAutofit/>
          </a:bodyPr>
          <a:lstStyle>
            <a:lvl1pPr>
              <a:defRPr sz="2800">
                <a:solidFill>
                  <a:srgbClr val="56667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 rot="20774139">
            <a:off x="-12734" y="985821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>
                <a:solidFill>
                  <a:schemeClr val="bg1"/>
                </a:solidFill>
              </a:rPr>
              <a:t>DyP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5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cher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341120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835696" y="116631"/>
            <a:ext cx="7200800" cy="432049"/>
          </a:xfrm>
        </p:spPr>
        <p:txBody>
          <a:bodyPr>
            <a:noAutofit/>
          </a:bodyPr>
          <a:lstStyle>
            <a:lvl1pPr>
              <a:defRPr sz="2800">
                <a:solidFill>
                  <a:srgbClr val="56667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9" name="Picture 4" descr="S:\Charte Graphique\2015_charteINP\code barre\Code barre droit couleur\Code barre droit couleur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" y="6713312"/>
            <a:ext cx="9143326" cy="1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86824" y="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17FA274-0B3A-40B2-824D-42245CEF28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 rot="20774139">
            <a:off x="-12734" y="985821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>
                <a:solidFill>
                  <a:schemeClr val="bg1"/>
                </a:solidFill>
              </a:rPr>
              <a:t>DyP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87624" y="5373216"/>
            <a:ext cx="69127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416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univ-toulouse.scholarvox.com/reader/docid/8881578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3491880" cy="1368152"/>
          </a:xfrm>
        </p:spPr>
        <p:txBody>
          <a:bodyPr>
            <a:noAutofit/>
          </a:bodyPr>
          <a:lstStyle/>
          <a:p>
            <a:r>
              <a:rPr lang="fr-FR" sz="2800" dirty="0" smtClean="0"/>
              <a:t>Valorisation des </a:t>
            </a:r>
            <a:r>
              <a:rPr lang="fr-FR" sz="2800" smtClean="0"/>
              <a:t>activités pédagogiques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44008" y="1574794"/>
            <a:ext cx="4248472" cy="2196244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Aide à la rédaction du dossier de candidature à l’avancement de grade des </a:t>
            </a:r>
            <a:r>
              <a:rPr lang="fr-FR" sz="2800" dirty="0" err="1" smtClean="0">
                <a:solidFill>
                  <a:schemeClr val="accent5">
                    <a:lumMod val="50000"/>
                  </a:schemeClr>
                </a:solidFill>
              </a:rPr>
              <a:t>enseignant∙e∙s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accent5">
                    <a:lumMod val="50000"/>
                  </a:schemeClr>
                </a:solidFill>
              </a:rPr>
              <a:t>chercheur∙</a:t>
            </a:r>
            <a:r>
              <a:rPr lang="fr-FR" sz="2800" dirty="0" err="1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fr-FR" sz="2800" dirty="0" err="1" smtClean="0">
                <a:solidFill>
                  <a:schemeClr val="accent5">
                    <a:lumMod val="50000"/>
                  </a:schemeClr>
                </a:solidFill>
              </a:rPr>
              <a:t>∙s</a:t>
            </a:r>
            <a:endParaRPr lang="fr-F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51977" y="44624"/>
            <a:ext cx="822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3">
                    <a:lumMod val="50000"/>
                  </a:schemeClr>
                </a:solidFill>
              </a:rPr>
              <a:t>Ateliers de la Dynamique Pédagogique 2017-2018</a:t>
            </a:r>
            <a:endParaRPr lang="fr-F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051720" y="4777988"/>
            <a:ext cx="5540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Olivier THUAL </a:t>
            </a:r>
            <a:r>
              <a:rPr lang="fr-FR" sz="2400" smtClean="0">
                <a:solidFill>
                  <a:schemeClr val="accent3">
                    <a:lumMod val="50000"/>
                  </a:schemeClr>
                </a:solidFill>
              </a:rPr>
              <a:t>et Vincent CHARVILLAT</a:t>
            </a:r>
            <a:endParaRPr lang="fr-F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748464" cy="72008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1. </a:t>
            </a:r>
            <a:r>
              <a:rPr lang="fr-FR" b="1" dirty="0" smtClean="0"/>
              <a:t>Présentation </a:t>
            </a:r>
            <a:r>
              <a:rPr lang="fr-FR" b="1" dirty="0"/>
              <a:t>de </a:t>
            </a:r>
            <a:r>
              <a:rPr lang="fr-FR" b="1" dirty="0" smtClean="0"/>
              <a:t>l’activité </a:t>
            </a:r>
            <a:r>
              <a:rPr lang="fr-FR" b="1" dirty="0"/>
              <a:t>d’enseignement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95536" y="1916832"/>
            <a:ext cx="7855815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fr-FR" b="1" dirty="0" smtClean="0"/>
              <a:t>1.1 Les principaux enseignements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Quelles sont les matières que vous enseignez ?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Quelles sont les évolutions que ces matières ont connues ? 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Comment avez-vous adapté votre enseignement ? </a:t>
            </a:r>
          </a:p>
          <a:p>
            <a:pPr algn="just"/>
            <a:r>
              <a:rPr lang="mr-IN" dirty="0" smtClean="0"/>
              <a:t>…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42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748464" cy="72008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1. </a:t>
            </a:r>
            <a:r>
              <a:rPr lang="fr-FR" b="1" dirty="0" smtClean="0"/>
              <a:t>Présentation </a:t>
            </a:r>
            <a:r>
              <a:rPr lang="fr-FR" b="1" dirty="0"/>
              <a:t>de </a:t>
            </a:r>
            <a:r>
              <a:rPr lang="fr-FR" b="1" dirty="0" smtClean="0"/>
              <a:t>l’activité </a:t>
            </a:r>
            <a:r>
              <a:rPr lang="fr-FR" b="1" dirty="0"/>
              <a:t>d’enseignement 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51520" y="1700808"/>
            <a:ext cx="7848872" cy="32008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fr-FR" b="1" dirty="0" smtClean="0"/>
              <a:t>1.2 La pratique pédagogique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Décrivez les pratiques pédagogiques que vous utilisez de manière préférentielle. En quoi vous conviennent-elles ?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Avez-vous fait évoluer votre approche pédagogique ? Quelles ont été vos motivations ? Comment avez-vous procédé ? 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Avez-vous mis en place des innovations ? </a:t>
            </a:r>
            <a:endParaRPr lang="fr-FR" dirty="0"/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Avez-vous innové dans l’usage des TICE [espace de travail collaboratif, parcours personnalisés...] ?</a:t>
            </a:r>
          </a:p>
          <a:p>
            <a:pPr algn="just"/>
            <a:r>
              <a:rPr lang="mr-IN" dirty="0" smtClean="0"/>
              <a:t>…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4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700808"/>
            <a:ext cx="8208912" cy="32008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fr-FR" b="1" dirty="0" smtClean="0"/>
              <a:t>1.3 Les supports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/>
              <a:t>Avez-vous </a:t>
            </a:r>
            <a:r>
              <a:rPr lang="fr-FR" dirty="0" smtClean="0"/>
              <a:t>employé </a:t>
            </a:r>
            <a:r>
              <a:rPr lang="fr-FR" dirty="0"/>
              <a:t>des supports particuliers pour vos cours, TD, TP, APP, projets </a:t>
            </a:r>
            <a:r>
              <a:rPr lang="fr-FR" dirty="0" smtClean="0"/>
              <a:t>d’application... </a:t>
            </a:r>
            <a:r>
              <a:rPr lang="fr-FR" dirty="0"/>
              <a:t>? Quels </a:t>
            </a:r>
            <a:r>
              <a:rPr lang="fr-FR" dirty="0" smtClean="0"/>
              <a:t>éléments </a:t>
            </a:r>
            <a:r>
              <a:rPr lang="fr-FR" dirty="0"/>
              <a:t>ont </a:t>
            </a:r>
            <a:r>
              <a:rPr lang="fr-FR" dirty="0" smtClean="0"/>
              <a:t>motivé </a:t>
            </a:r>
            <a:r>
              <a:rPr lang="fr-FR" dirty="0"/>
              <a:t>votre choix ? 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/>
              <a:t>Avez-vous </a:t>
            </a:r>
            <a:r>
              <a:rPr lang="fr-FR" dirty="0" smtClean="0"/>
              <a:t>utilisé </a:t>
            </a:r>
            <a:r>
              <a:rPr lang="fr-FR" dirty="0"/>
              <a:t>les TICE [</a:t>
            </a:r>
            <a:r>
              <a:rPr lang="fr-FR" dirty="0" smtClean="0"/>
              <a:t>manuels électroniques</a:t>
            </a:r>
            <a:r>
              <a:rPr lang="fr-FR" dirty="0"/>
              <a:t>, ressources </a:t>
            </a:r>
            <a:r>
              <a:rPr lang="fr-FR" dirty="0" smtClean="0"/>
              <a:t>multimédia...] ? </a:t>
            </a:r>
            <a:r>
              <a:rPr lang="fr-FR" dirty="0"/>
              <a:t>Si oui, pour atteindre quels objectifs ? Vous pouvez mentionner les URL de vos cours</a:t>
            </a:r>
            <a:r>
              <a:rPr lang="fr-FR" dirty="0" smtClean="0"/>
              <a:t>.</a:t>
            </a:r>
            <a:endParaRPr lang="fr-FR" dirty="0"/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Avez-vous conçu </a:t>
            </a:r>
            <a:r>
              <a:rPr lang="fr-FR" dirty="0"/>
              <a:t>du </a:t>
            </a:r>
            <a:r>
              <a:rPr lang="fr-FR" dirty="0" smtClean="0"/>
              <a:t>matériel pédagogique </a:t>
            </a:r>
            <a:r>
              <a:rPr lang="fr-FR" dirty="0"/>
              <a:t>? 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/>
              <a:t>Vous pouvez expliquer en quoi vos supports ont permis d’augmenter la motivation et/ou la </a:t>
            </a:r>
            <a:r>
              <a:rPr lang="fr-FR" dirty="0" smtClean="0"/>
              <a:t>qualité </a:t>
            </a:r>
            <a:r>
              <a:rPr lang="fr-FR" dirty="0"/>
              <a:t>des apprentissages des </a:t>
            </a:r>
            <a:r>
              <a:rPr lang="fr-FR" dirty="0" err="1" smtClean="0"/>
              <a:t>étudiant</a:t>
            </a:r>
            <a:r>
              <a:rPr lang="fr-FR" dirty="0" err="1" smtClean="0">
                <a:solidFill>
                  <a:schemeClr val="tx1"/>
                </a:solidFill>
              </a:rPr>
              <a:t>∙</a:t>
            </a:r>
            <a:r>
              <a:rPr lang="fr-FR" dirty="0" err="1">
                <a:solidFill>
                  <a:schemeClr val="tx1"/>
                </a:solidFill>
              </a:rPr>
              <a:t>e</a:t>
            </a:r>
            <a:r>
              <a:rPr lang="fr-FR" dirty="0" err="1" smtClean="0">
                <a:solidFill>
                  <a:schemeClr val="tx1"/>
                </a:solidFill>
              </a:rPr>
              <a:t>∙</a:t>
            </a:r>
            <a:r>
              <a:rPr lang="fr-FR" dirty="0" err="1" smtClean="0"/>
              <a:t>s</a:t>
            </a:r>
            <a:r>
              <a:rPr lang="fr-FR" dirty="0"/>
              <a:t>. 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748464" cy="72008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1. </a:t>
            </a:r>
            <a:r>
              <a:rPr lang="fr-FR" b="1" dirty="0" smtClean="0"/>
              <a:t>Présentation </a:t>
            </a:r>
            <a:r>
              <a:rPr lang="fr-FR" b="1" dirty="0"/>
              <a:t>de </a:t>
            </a:r>
            <a:r>
              <a:rPr lang="fr-FR" b="1" dirty="0" smtClean="0"/>
              <a:t>l’activité </a:t>
            </a:r>
            <a:r>
              <a:rPr lang="fr-FR" b="1" dirty="0"/>
              <a:t>d’enseignement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64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53926" y="6896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2. </a:t>
            </a:r>
            <a:r>
              <a:rPr lang="fr-FR" b="1" dirty="0" smtClean="0"/>
              <a:t>Présentation </a:t>
            </a:r>
            <a:r>
              <a:rPr lang="fr-FR" b="1" dirty="0"/>
              <a:t>des enseignements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06660" y="1700808"/>
            <a:ext cx="8520492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b="1" dirty="0" smtClean="0"/>
              <a:t>2.1 </a:t>
            </a:r>
            <a:r>
              <a:rPr lang="fr-FR" b="1" dirty="0"/>
              <a:t>Les </a:t>
            </a:r>
            <a:r>
              <a:rPr lang="fr-FR" b="1" dirty="0" smtClean="0"/>
              <a:t>activités </a:t>
            </a:r>
            <a:r>
              <a:rPr lang="fr-FR" b="1" dirty="0"/>
              <a:t>d’enseignements </a:t>
            </a:r>
            <a:r>
              <a:rPr lang="fr-FR" b="1" dirty="0" smtClean="0"/>
              <a:t>exercées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/>
              <a:t>Vous pouvez lister les </a:t>
            </a:r>
            <a:r>
              <a:rPr lang="fr-FR" dirty="0" smtClean="0"/>
              <a:t>activités </a:t>
            </a:r>
            <a:r>
              <a:rPr lang="fr-FR" dirty="0"/>
              <a:t>de formation dont vous avez </a:t>
            </a:r>
            <a:r>
              <a:rPr lang="fr-FR" dirty="0" smtClean="0"/>
              <a:t>été </a:t>
            </a:r>
            <a:r>
              <a:rPr lang="fr-FR" dirty="0"/>
              <a:t>responsable : 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fr-FR" dirty="0"/>
              <a:t>Par niveau 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fr-FR" dirty="0"/>
              <a:t>Par type de formation 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Précisez </a:t>
            </a:r>
            <a:r>
              <a:rPr lang="fr-FR" dirty="0"/>
              <a:t>le volume des prestations </a:t>
            </a:r>
            <a:r>
              <a:rPr lang="fr-FR" dirty="0" smtClean="0"/>
              <a:t>pédagogiques [cours</a:t>
            </a:r>
            <a:r>
              <a:rPr lang="fr-FR" dirty="0"/>
              <a:t>, TP, </a:t>
            </a:r>
            <a:r>
              <a:rPr lang="fr-FR" dirty="0" smtClean="0"/>
              <a:t>mémoires</a:t>
            </a:r>
            <a:r>
              <a:rPr lang="fr-FR" dirty="0"/>
              <a:t>, </a:t>
            </a:r>
            <a:r>
              <a:rPr lang="fr-FR" dirty="0" smtClean="0"/>
              <a:t>thèses</a:t>
            </a:r>
            <a:r>
              <a:rPr lang="fr-FR" dirty="0"/>
              <a:t>, conseil aux </a:t>
            </a:r>
            <a:r>
              <a:rPr lang="fr-FR" dirty="0" err="1" smtClean="0"/>
              <a:t>étudiant</a:t>
            </a:r>
            <a:r>
              <a:rPr lang="fr-FR" dirty="0" err="1" smtClean="0">
                <a:solidFill>
                  <a:schemeClr val="tx1"/>
                </a:solidFill>
              </a:rPr>
              <a:t>∙</a:t>
            </a:r>
            <a:r>
              <a:rPr lang="fr-FR" dirty="0" err="1">
                <a:solidFill>
                  <a:schemeClr val="tx1"/>
                </a:solidFill>
              </a:rPr>
              <a:t>e</a:t>
            </a:r>
            <a:r>
              <a:rPr lang="fr-FR" dirty="0" err="1" smtClean="0">
                <a:solidFill>
                  <a:schemeClr val="tx1"/>
                </a:solidFill>
              </a:rPr>
              <a:t>∙</a:t>
            </a:r>
            <a:r>
              <a:rPr lang="fr-FR" dirty="0" err="1" smtClean="0"/>
              <a:t>s</a:t>
            </a:r>
            <a:r>
              <a:rPr lang="fr-FR" dirty="0" smtClean="0"/>
              <a:t>...], </a:t>
            </a:r>
            <a:r>
              <a:rPr lang="fr-FR" dirty="0"/>
              <a:t>la </a:t>
            </a:r>
            <a:r>
              <a:rPr lang="fr-FR" dirty="0" smtClean="0"/>
              <a:t>méthode </a:t>
            </a:r>
            <a:r>
              <a:rPr lang="fr-FR" dirty="0"/>
              <a:t>de formation choisie, la </a:t>
            </a:r>
            <a:r>
              <a:rPr lang="fr-FR" dirty="0" smtClean="0"/>
              <a:t>filière concernée</a:t>
            </a:r>
            <a:r>
              <a:rPr lang="fr-FR" dirty="0"/>
              <a:t>, le nombre </a:t>
            </a:r>
            <a:r>
              <a:rPr lang="fr-FR" dirty="0" smtClean="0"/>
              <a:t>d’</a:t>
            </a:r>
            <a:r>
              <a:rPr lang="fr-FR" dirty="0" err="1" smtClean="0"/>
              <a:t>étudiant</a:t>
            </a:r>
            <a:r>
              <a:rPr lang="fr-FR" dirty="0" err="1" smtClean="0">
                <a:solidFill>
                  <a:schemeClr val="tx1"/>
                </a:solidFill>
              </a:rPr>
              <a:t>∙</a:t>
            </a:r>
            <a:r>
              <a:rPr lang="fr-FR" dirty="0" err="1">
                <a:solidFill>
                  <a:schemeClr val="tx1"/>
                </a:solidFill>
              </a:rPr>
              <a:t>e</a:t>
            </a:r>
            <a:r>
              <a:rPr lang="fr-FR" dirty="0" err="1" smtClean="0">
                <a:solidFill>
                  <a:schemeClr val="tx1"/>
                </a:solidFill>
              </a:rPr>
              <a:t>∙</a:t>
            </a:r>
            <a:r>
              <a:rPr lang="fr-FR" dirty="0" err="1" smtClean="0"/>
              <a:t>s</a:t>
            </a:r>
            <a:r>
              <a:rPr lang="fr-FR" dirty="0" smtClean="0"/>
              <a:t>.</a:t>
            </a:r>
            <a:endParaRPr lang="fr-FR" dirty="0"/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/>
              <a:t>Encadrez-vous des travaux de fin </a:t>
            </a:r>
            <a:r>
              <a:rPr lang="fr-FR" dirty="0" smtClean="0"/>
              <a:t>d’études</a:t>
            </a:r>
            <a:r>
              <a:rPr lang="fr-FR" dirty="0"/>
              <a:t>, des stages ? </a:t>
            </a:r>
            <a:endParaRPr lang="fr-FR" dirty="0" smtClean="0"/>
          </a:p>
          <a:p>
            <a:pPr algn="just"/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76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436" y="3573016"/>
            <a:ext cx="8208912" cy="2215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b="1" dirty="0"/>
              <a:t>2.3 Les travaux pluridisciplinaires </a:t>
            </a:r>
            <a:r>
              <a:rPr lang="fr-FR" b="1" dirty="0" smtClean="0"/>
              <a:t>pédagogiques </a:t>
            </a:r>
            <a:endParaRPr lang="fr-FR" dirty="0"/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fr-FR" dirty="0"/>
              <a:t>Avez-vous </a:t>
            </a:r>
            <a:r>
              <a:rPr lang="fr-FR" dirty="0" smtClean="0"/>
              <a:t>été </a:t>
            </a:r>
            <a:r>
              <a:rPr lang="fr-FR" dirty="0" err="1" smtClean="0"/>
              <a:t>impliqué∙e</a:t>
            </a:r>
            <a:r>
              <a:rPr lang="fr-FR" dirty="0" smtClean="0"/>
              <a:t> </a:t>
            </a:r>
            <a:r>
              <a:rPr lang="fr-FR" dirty="0"/>
              <a:t>dans des projets </a:t>
            </a:r>
            <a:r>
              <a:rPr lang="fr-FR" dirty="0" smtClean="0"/>
              <a:t>pédagogiques d'équipes ?</a:t>
            </a:r>
            <a:endParaRPr lang="fr-FR" dirty="0"/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Décrivez </a:t>
            </a:r>
            <a:r>
              <a:rPr lang="fr-FR" dirty="0"/>
              <a:t>les actions collectives dans lesquelles vous avez pu vous engager. 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Avez-vous mis </a:t>
            </a:r>
            <a:r>
              <a:rPr lang="fr-FR" dirty="0"/>
              <a:t>en place ou </a:t>
            </a:r>
            <a:r>
              <a:rPr lang="fr-FR" dirty="0" smtClean="0"/>
              <a:t>été </a:t>
            </a:r>
            <a:r>
              <a:rPr lang="fr-FR" dirty="0"/>
              <a:t>à l’origine d’une </a:t>
            </a:r>
            <a:r>
              <a:rPr lang="fr-FR" dirty="0" smtClean="0"/>
              <a:t>équipe </a:t>
            </a:r>
            <a:r>
              <a:rPr lang="fr-FR" dirty="0"/>
              <a:t>de travail sur des projets de formation ? </a:t>
            </a:r>
            <a:endParaRPr lang="fr-FR" dirty="0" smtClean="0"/>
          </a:p>
          <a:p>
            <a:r>
              <a:rPr lang="mr-IN" dirty="0" smtClean="0">
                <a:effectLst/>
              </a:rPr>
              <a:t>…</a:t>
            </a:r>
            <a:endParaRPr lang="fr-FR" dirty="0">
              <a:effectLst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53926" y="6896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2. </a:t>
            </a:r>
            <a:r>
              <a:rPr lang="fr-FR" b="1" dirty="0" smtClean="0"/>
              <a:t>Présentation </a:t>
            </a:r>
            <a:r>
              <a:rPr lang="fr-FR" b="1" dirty="0"/>
              <a:t>des enseignements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10592" y="1140685"/>
            <a:ext cx="8210756" cy="2215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b="1" dirty="0"/>
              <a:t>2.2 Les nouveaux enseignements </a:t>
            </a:r>
            <a:endParaRPr lang="fr-FR" b="1" dirty="0" smtClean="0"/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fr-FR" dirty="0"/>
              <a:t>Avez-vous </a:t>
            </a:r>
            <a:r>
              <a:rPr lang="fr-FR" dirty="0" smtClean="0"/>
              <a:t>créé </a:t>
            </a:r>
            <a:r>
              <a:rPr lang="fr-FR" dirty="0"/>
              <a:t>de nouveaux enseignements </a:t>
            </a:r>
            <a:r>
              <a:rPr lang="fr-FR" dirty="0" smtClean="0"/>
              <a:t>?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Avez-vous mené </a:t>
            </a:r>
            <a:r>
              <a:rPr lang="fr-FR" dirty="0"/>
              <a:t>des formations dans une langue </a:t>
            </a:r>
            <a:r>
              <a:rPr lang="fr-FR" dirty="0" smtClean="0"/>
              <a:t>étrangère ?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Avez-vous transposé des travaux de recherche dans vos enseignements [TP par exemple] ?</a:t>
            </a:r>
          </a:p>
          <a:p>
            <a:r>
              <a:rPr lang="mr-IN" dirty="0" smtClean="0"/>
              <a:t>…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98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79512" y="109293"/>
            <a:ext cx="7848872" cy="72008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3. </a:t>
            </a:r>
            <a:r>
              <a:rPr lang="fr-FR" b="1" dirty="0" smtClean="0"/>
              <a:t>Direction et animation de formation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51520" y="3933056"/>
            <a:ext cx="8208912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b="1" dirty="0"/>
              <a:t>3.2 </a:t>
            </a:r>
            <a:r>
              <a:rPr lang="fr-FR" b="1" dirty="0" smtClean="0"/>
              <a:t>Les partenariats internationaux</a:t>
            </a:r>
            <a:endParaRPr lang="fr-FR" dirty="0"/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Participez-vous à des partenariats internationaux ? Dans quelle mesure ?</a:t>
            </a:r>
          </a:p>
          <a:p>
            <a:pPr algn="just"/>
            <a:r>
              <a:rPr lang="mr-IN" dirty="0" smtClean="0"/>
              <a:t>…</a:t>
            </a:r>
            <a:r>
              <a:rPr lang="fr-FR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680745"/>
            <a:ext cx="8208912" cy="1785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b="1" dirty="0"/>
              <a:t>3.1 </a:t>
            </a:r>
            <a:r>
              <a:rPr lang="fr-FR" b="1" dirty="0" smtClean="0"/>
              <a:t>Les responsabilités de gestion pédagogique</a:t>
            </a:r>
            <a:endParaRPr lang="fr-FR" dirty="0"/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Quelles sont les responsabilités que vous avez prises en matière de gestion de formation ?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Avez-vous dirigé ou développé de nouveaux programmes d’enseignement ?</a:t>
            </a:r>
          </a:p>
          <a:p>
            <a:pPr algn="just"/>
            <a:r>
              <a:rPr lang="mr-IN" dirty="0" smtClean="0"/>
              <a:t>…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17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25615" y="70001"/>
            <a:ext cx="8676891" cy="720080"/>
          </a:xfrm>
        </p:spPr>
        <p:txBody>
          <a:bodyPr>
            <a:normAutofit fontScale="90000"/>
          </a:bodyPr>
          <a:lstStyle/>
          <a:p>
            <a:r>
              <a:rPr lang="fr-FR" dirty="0"/>
              <a:t>4</a:t>
            </a:r>
            <a:r>
              <a:rPr lang="fr-FR" b="1" dirty="0" smtClean="0"/>
              <a:t>. </a:t>
            </a:r>
            <a:r>
              <a:rPr lang="fr-FR" b="1" dirty="0"/>
              <a:t>Rayonnement et </a:t>
            </a:r>
            <a:r>
              <a:rPr lang="fr-FR" b="1" dirty="0" smtClean="0"/>
              <a:t>activités </a:t>
            </a:r>
            <a:r>
              <a:rPr lang="fr-FR" b="1" dirty="0"/>
              <a:t>internationales 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215589" y="3789040"/>
            <a:ext cx="8496944" cy="15081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b="1" dirty="0"/>
              <a:t>4</a:t>
            </a:r>
            <a:r>
              <a:rPr lang="fr-FR" b="1" dirty="0" smtClean="0"/>
              <a:t>.2 Activités </a:t>
            </a:r>
            <a:r>
              <a:rPr lang="fr-FR" b="1" dirty="0"/>
              <a:t>internationales </a:t>
            </a:r>
            <a:endParaRPr lang="fr-FR" dirty="0"/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/>
              <a:t>Menez-vous des enseignements à </a:t>
            </a:r>
            <a:r>
              <a:rPr lang="fr-FR" dirty="0" smtClean="0"/>
              <a:t>l’étranger ?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Avez-vous reçu </a:t>
            </a:r>
            <a:r>
              <a:rPr lang="fr-FR" dirty="0"/>
              <a:t>des </a:t>
            </a:r>
            <a:r>
              <a:rPr lang="fr-FR" dirty="0" smtClean="0"/>
              <a:t>collègues d’établissements étrangers </a:t>
            </a:r>
            <a:r>
              <a:rPr lang="fr-FR" dirty="0"/>
              <a:t>dans le cadre </a:t>
            </a:r>
            <a:r>
              <a:rPr lang="fr-FR" dirty="0" smtClean="0"/>
              <a:t>d’échanges </a:t>
            </a:r>
            <a:r>
              <a:rPr lang="fr-FR" dirty="0"/>
              <a:t>de pratiques ? </a:t>
            </a: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215589" y="1268760"/>
            <a:ext cx="8496944" cy="2215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b="1" dirty="0"/>
              <a:t>4</a:t>
            </a:r>
            <a:r>
              <a:rPr lang="fr-FR" b="1" dirty="0" smtClean="0"/>
              <a:t>.1 </a:t>
            </a:r>
            <a:r>
              <a:rPr lang="fr-FR" b="1" dirty="0"/>
              <a:t>Rayonnement national </a:t>
            </a:r>
            <a:endParaRPr lang="fr-FR" dirty="0"/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/>
              <a:t>Etes-vous </a:t>
            </a:r>
            <a:r>
              <a:rPr lang="fr-FR" dirty="0" err="1" smtClean="0"/>
              <a:t>amené∙e</a:t>
            </a:r>
            <a:r>
              <a:rPr lang="fr-FR" dirty="0" smtClean="0"/>
              <a:t> </a:t>
            </a:r>
            <a:r>
              <a:rPr lang="fr-FR" dirty="0"/>
              <a:t>à produire des enseignements dans d’autres </a:t>
            </a:r>
            <a:r>
              <a:rPr lang="fr-FR" dirty="0" smtClean="0"/>
              <a:t>institutions ? 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Avez-vous reçu </a:t>
            </a:r>
            <a:r>
              <a:rPr lang="fr-FR" dirty="0"/>
              <a:t>des </a:t>
            </a:r>
            <a:r>
              <a:rPr lang="fr-FR" dirty="0" smtClean="0"/>
              <a:t>collègues </a:t>
            </a:r>
            <a:r>
              <a:rPr lang="fr-FR" dirty="0"/>
              <a:t>d’autres </a:t>
            </a:r>
            <a:r>
              <a:rPr lang="fr-FR" dirty="0" smtClean="0"/>
              <a:t>établissements </a:t>
            </a:r>
            <a:r>
              <a:rPr lang="fr-FR" dirty="0"/>
              <a:t>dans le cadre </a:t>
            </a:r>
            <a:r>
              <a:rPr lang="fr-FR" dirty="0" smtClean="0"/>
              <a:t>d’échanges </a:t>
            </a:r>
            <a:r>
              <a:rPr lang="fr-FR" dirty="0"/>
              <a:t>de pratiques </a:t>
            </a:r>
            <a:r>
              <a:rPr lang="fr-FR" dirty="0" smtClean="0"/>
              <a:t>?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Participez-vous </a:t>
            </a:r>
            <a:r>
              <a:rPr lang="fr-FR" dirty="0"/>
              <a:t>à des groupes de mutualisation ? </a:t>
            </a:r>
            <a:endParaRPr lang="fr-FR" dirty="0" smtClean="0"/>
          </a:p>
          <a:p>
            <a:pPr algn="just"/>
            <a:r>
              <a:rPr lang="mr-IN" dirty="0" smtClean="0"/>
              <a:t>…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32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79512" y="23114"/>
            <a:ext cx="7560840" cy="720080"/>
          </a:xfrm>
        </p:spPr>
        <p:txBody>
          <a:bodyPr>
            <a:normAutofit/>
          </a:bodyPr>
          <a:lstStyle/>
          <a:p>
            <a:r>
              <a:rPr lang="fr-FR" dirty="0"/>
              <a:t>5</a:t>
            </a:r>
            <a:r>
              <a:rPr lang="fr-FR" b="1" dirty="0" smtClean="0"/>
              <a:t>. </a:t>
            </a:r>
            <a:r>
              <a:rPr lang="fr-FR" b="1" dirty="0"/>
              <a:t>L’investissement en </a:t>
            </a:r>
            <a:r>
              <a:rPr lang="fr-FR" b="1" dirty="0" smtClean="0"/>
              <a:t>pédagogie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73444" y="1556792"/>
            <a:ext cx="8208912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fr-FR" b="1" dirty="0"/>
              <a:t>5</a:t>
            </a:r>
            <a:r>
              <a:rPr lang="fr-FR" b="1" dirty="0" smtClean="0"/>
              <a:t>.1 </a:t>
            </a:r>
            <a:r>
              <a:rPr lang="fr-FR" b="1" dirty="0"/>
              <a:t>Les formations </a:t>
            </a:r>
            <a:r>
              <a:rPr lang="fr-FR" b="1" dirty="0" smtClean="0"/>
              <a:t>pédagogiques </a:t>
            </a:r>
            <a:endParaRPr lang="fr-FR" dirty="0"/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/>
              <a:t>Avez-vous </a:t>
            </a:r>
            <a:r>
              <a:rPr lang="fr-FR" dirty="0" smtClean="0"/>
              <a:t>participé </a:t>
            </a:r>
            <a:r>
              <a:rPr lang="fr-FR" dirty="0"/>
              <a:t>à des </a:t>
            </a:r>
            <a:r>
              <a:rPr lang="fr-FR" dirty="0" smtClean="0"/>
              <a:t>activités </a:t>
            </a:r>
            <a:r>
              <a:rPr lang="fr-FR" dirty="0"/>
              <a:t>de </a:t>
            </a:r>
            <a:r>
              <a:rPr lang="fr-FR" dirty="0" smtClean="0"/>
              <a:t>développement </a:t>
            </a:r>
            <a:r>
              <a:rPr lang="fr-FR" dirty="0"/>
              <a:t>professionnel en </a:t>
            </a:r>
            <a:r>
              <a:rPr lang="fr-FR" dirty="0" smtClean="0"/>
              <a:t>pédagogie conférences</a:t>
            </a:r>
            <a:r>
              <a:rPr lang="fr-FR" dirty="0"/>
              <a:t>, formations, </a:t>
            </a:r>
            <a:r>
              <a:rPr lang="fr-FR" dirty="0" smtClean="0"/>
              <a:t>séminaires... ?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Menez-vous </a:t>
            </a:r>
            <a:r>
              <a:rPr lang="fr-FR" dirty="0"/>
              <a:t>une </a:t>
            </a:r>
            <a:r>
              <a:rPr lang="fr-FR" dirty="0" smtClean="0"/>
              <a:t>activité </a:t>
            </a:r>
            <a:r>
              <a:rPr lang="fr-FR" dirty="0"/>
              <a:t>de veille </a:t>
            </a:r>
            <a:r>
              <a:rPr lang="fr-FR" dirty="0" smtClean="0"/>
              <a:t>?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Participez vous à des enseignements en pédagogie </a:t>
            </a:r>
            <a:r>
              <a:rPr lang="fr-FR" i="1" dirty="0"/>
              <a:t>? 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775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97204" y="38691"/>
            <a:ext cx="8481170" cy="720080"/>
          </a:xfrm>
        </p:spPr>
        <p:txBody>
          <a:bodyPr>
            <a:normAutofit/>
          </a:bodyPr>
          <a:lstStyle/>
          <a:p>
            <a:r>
              <a:rPr lang="fr-FR" dirty="0"/>
              <a:t>5</a:t>
            </a:r>
            <a:r>
              <a:rPr lang="fr-FR" b="1" dirty="0" smtClean="0"/>
              <a:t>. </a:t>
            </a:r>
            <a:r>
              <a:rPr lang="fr-FR" b="1" dirty="0"/>
              <a:t>L’investissement en </a:t>
            </a:r>
            <a:r>
              <a:rPr lang="fr-FR" b="1" dirty="0" smtClean="0"/>
              <a:t>pédagogie 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95536" y="1529352"/>
            <a:ext cx="8208912" cy="1785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fr-FR" b="1" dirty="0"/>
              <a:t>5</a:t>
            </a:r>
            <a:r>
              <a:rPr lang="fr-FR" b="1" dirty="0" smtClean="0"/>
              <a:t>.2 </a:t>
            </a:r>
            <a:r>
              <a:rPr lang="fr-FR" b="1" dirty="0"/>
              <a:t>Les recherches et les publications à </a:t>
            </a:r>
            <a:r>
              <a:rPr lang="fr-FR" b="1" dirty="0" smtClean="0"/>
              <a:t>caractère pédagogique </a:t>
            </a:r>
            <a:endParaRPr lang="fr-FR" dirty="0"/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/>
              <a:t>Avez-vous </a:t>
            </a:r>
            <a:r>
              <a:rPr lang="fr-FR" dirty="0" smtClean="0"/>
              <a:t>mené </a:t>
            </a:r>
            <a:r>
              <a:rPr lang="fr-FR" dirty="0"/>
              <a:t>des recherches, </a:t>
            </a:r>
            <a:r>
              <a:rPr lang="fr-FR" dirty="0" smtClean="0"/>
              <a:t>réalisé </a:t>
            </a:r>
            <a:r>
              <a:rPr lang="fr-FR" dirty="0"/>
              <a:t>des communications, produit des publications, </a:t>
            </a:r>
            <a:r>
              <a:rPr lang="fr-FR" dirty="0" smtClean="0"/>
              <a:t>rédigé </a:t>
            </a:r>
            <a:r>
              <a:rPr lang="fr-FR" dirty="0"/>
              <a:t>des articles en </a:t>
            </a:r>
            <a:r>
              <a:rPr lang="fr-FR" dirty="0" smtClean="0"/>
              <a:t>pédagogie </a:t>
            </a:r>
            <a:r>
              <a:rPr lang="fr-FR" dirty="0"/>
              <a:t>? Dans quel cadre </a:t>
            </a:r>
            <a:r>
              <a:rPr lang="fr-FR" dirty="0" smtClean="0"/>
              <a:t>?</a:t>
            </a:r>
            <a:endParaRPr lang="fr-FR" dirty="0"/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Avez-vous été </a:t>
            </a:r>
            <a:r>
              <a:rPr lang="fr-FR" dirty="0" err="1" smtClean="0"/>
              <a:t>impliqué∙e</a:t>
            </a:r>
            <a:r>
              <a:rPr lang="fr-FR" dirty="0" smtClean="0"/>
              <a:t> </a:t>
            </a:r>
            <a:r>
              <a:rPr lang="fr-FR" dirty="0"/>
              <a:t>ou pris des </a:t>
            </a:r>
            <a:r>
              <a:rPr lang="fr-FR" dirty="0" smtClean="0"/>
              <a:t>responsabilités </a:t>
            </a:r>
            <a:r>
              <a:rPr lang="fr-FR" dirty="0"/>
              <a:t>dans des </a:t>
            </a:r>
            <a:r>
              <a:rPr lang="fr-FR" dirty="0" smtClean="0"/>
              <a:t>comités </a:t>
            </a:r>
            <a:r>
              <a:rPr lang="fr-FR" dirty="0"/>
              <a:t>de programme ?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2288" y="3743942"/>
            <a:ext cx="8208912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fr-FR" b="1" dirty="0"/>
              <a:t>5</a:t>
            </a:r>
            <a:r>
              <a:rPr lang="fr-FR" b="1" dirty="0" smtClean="0"/>
              <a:t>.3 </a:t>
            </a:r>
            <a:r>
              <a:rPr lang="fr-FR" b="1" dirty="0"/>
              <a:t>Les </a:t>
            </a:r>
            <a:r>
              <a:rPr lang="fr-FR" b="1" dirty="0" smtClean="0"/>
              <a:t>évaluations </a:t>
            </a:r>
            <a:r>
              <a:rPr lang="fr-FR" b="1" dirty="0"/>
              <a:t>des </a:t>
            </a:r>
            <a:r>
              <a:rPr lang="fr-FR" b="1" dirty="0" smtClean="0"/>
              <a:t>activités </a:t>
            </a:r>
            <a:r>
              <a:rPr lang="fr-FR" b="1" dirty="0"/>
              <a:t>d’enseignement </a:t>
            </a:r>
            <a:endParaRPr lang="fr-FR" dirty="0"/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/>
              <a:t>Recueil et analyse des avis des </a:t>
            </a:r>
            <a:r>
              <a:rPr lang="fr-FR" dirty="0" err="1" smtClean="0"/>
              <a:t>étudiant∙e∙s</a:t>
            </a:r>
            <a:r>
              <a:rPr lang="fr-FR" dirty="0" smtClean="0"/>
              <a:t> </a:t>
            </a:r>
            <a:r>
              <a:rPr lang="fr-FR" dirty="0"/>
              <a:t>à propos des enseignements </a:t>
            </a:r>
            <a:r>
              <a:rPr lang="fr-FR" dirty="0" smtClean="0"/>
              <a:t>dispensés </a:t>
            </a:r>
            <a:endParaRPr lang="fr-FR" dirty="0"/>
          </a:p>
          <a:p>
            <a:pPr marL="742950" lvl="1" indent="-285750" algn="just">
              <a:buFont typeface="Arial" charset="0"/>
              <a:buChar char="•"/>
            </a:pPr>
            <a:r>
              <a:rPr lang="fr-FR" dirty="0"/>
              <a:t>Soit suite à des </a:t>
            </a:r>
            <a:r>
              <a:rPr lang="fr-FR" dirty="0" smtClean="0"/>
              <a:t>évaluations </a:t>
            </a:r>
            <a:r>
              <a:rPr lang="fr-FR" dirty="0"/>
              <a:t>institutionnelles 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fr-FR" dirty="0"/>
              <a:t>Soit suite à des </a:t>
            </a:r>
            <a:r>
              <a:rPr lang="fr-FR" dirty="0" smtClean="0"/>
              <a:t>évaluations </a:t>
            </a:r>
            <a:r>
              <a:rPr lang="fr-FR" dirty="0"/>
              <a:t>à votre demande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2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6</a:t>
            </a:r>
            <a:r>
              <a:rPr lang="fr-FR" b="1" dirty="0" smtClean="0"/>
              <a:t>. Le bilan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95536" y="1556792"/>
            <a:ext cx="8208912" cy="20928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/>
              <a:t>Quel bilan faites-vous de votre parcours </a:t>
            </a:r>
            <a:r>
              <a:rPr lang="fr-FR" dirty="0" smtClean="0"/>
              <a:t>d’</a:t>
            </a:r>
            <a:r>
              <a:rPr lang="fr-FR" dirty="0" err="1" smtClean="0"/>
              <a:t>enseignant∙e</a:t>
            </a:r>
            <a:r>
              <a:rPr lang="fr-FR" dirty="0" smtClean="0"/>
              <a:t> </a:t>
            </a:r>
            <a:r>
              <a:rPr lang="fr-FR" dirty="0"/>
              <a:t>? </a:t>
            </a:r>
            <a:endParaRPr lang="fr-FR" dirty="0" smtClean="0"/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Quelles </a:t>
            </a:r>
            <a:r>
              <a:rPr lang="fr-FR" dirty="0"/>
              <a:t>perspectives envisagez-vous </a:t>
            </a:r>
            <a:r>
              <a:rPr lang="fr-FR" dirty="0" smtClean="0"/>
              <a:t>?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Quelle </a:t>
            </a:r>
            <a:r>
              <a:rPr lang="fr-FR" dirty="0"/>
              <a:t>est votre conception de la </a:t>
            </a:r>
            <a:r>
              <a:rPr lang="fr-FR" dirty="0" smtClean="0"/>
              <a:t>formation?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Quelle </a:t>
            </a:r>
            <a:r>
              <a:rPr lang="fr-FR" dirty="0"/>
              <a:t>est aujourd’hui votre vision de l’enseignement ? </a:t>
            </a:r>
            <a:endParaRPr lang="fr-FR" dirty="0" smtClean="0"/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Quelles </a:t>
            </a:r>
            <a:r>
              <a:rPr lang="fr-FR" dirty="0"/>
              <a:t>sont les valeurs que vous avez envie de transmettre ?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7544" y="4552276"/>
            <a:ext cx="8136904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b="1" smtClean="0"/>
              <a:t>Annexes : </a:t>
            </a:r>
          </a:p>
          <a:p>
            <a:pPr algn="just"/>
            <a:r>
              <a:rPr lang="fr-FR" sz="1600" dirty="0" smtClean="0"/>
              <a:t>Vous </a:t>
            </a:r>
            <a:r>
              <a:rPr lang="fr-FR" sz="1600" dirty="0"/>
              <a:t>pouvez fournir en annexe tous les documents qui peuvent confirmer votre implication en </a:t>
            </a:r>
            <a:r>
              <a:rPr lang="fr-FR" sz="1600" dirty="0" smtClean="0"/>
              <a:t>pédagogie </a:t>
            </a:r>
            <a:r>
              <a:rPr lang="fr-FR" sz="1600" dirty="0"/>
              <a:t>et dans vos </a:t>
            </a:r>
            <a:r>
              <a:rPr lang="fr-FR" sz="1600" dirty="0" smtClean="0"/>
              <a:t>activités </a:t>
            </a:r>
            <a:r>
              <a:rPr lang="fr-FR" sz="1600" dirty="0"/>
              <a:t>d’enseignement.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82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8988"/>
            <a:ext cx="5904656" cy="13937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Document rédigé dans le cadre du </a:t>
            </a:r>
            <a:r>
              <a:rPr lang="fr-FR" smtClean="0"/>
              <a:t>projet Défi </a:t>
            </a:r>
            <a:r>
              <a:rPr lang="fr-FR" dirty="0" smtClean="0"/>
              <a:t>Diversité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51520" y="1290246"/>
            <a:ext cx="848655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1600" dirty="0"/>
              <a:t>https://</a:t>
            </a:r>
            <a:r>
              <a:rPr lang="fr-FR" sz="1600" dirty="0" err="1"/>
              <a:t>www.univ-toulouse.fr</a:t>
            </a:r>
            <a:r>
              <a:rPr lang="fr-FR" sz="1600" dirty="0"/>
              <a:t>/formation/</a:t>
            </a:r>
            <a:r>
              <a:rPr lang="fr-FR" sz="1600" dirty="0" err="1"/>
              <a:t>toulouse-tech</a:t>
            </a:r>
            <a:r>
              <a:rPr lang="fr-FR" sz="1600" dirty="0"/>
              <a:t>/</a:t>
            </a:r>
            <a:r>
              <a:rPr lang="fr-FR" sz="1600" dirty="0" err="1"/>
              <a:t>idefi-defi-diversites#acces-enseignants</a:t>
            </a:r>
            <a:endParaRPr lang="fr-FR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8" y="4623635"/>
            <a:ext cx="5148070" cy="125363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16" y="1799317"/>
            <a:ext cx="5178174" cy="269293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916832"/>
            <a:ext cx="3260521" cy="3396376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Flèche vers le haut 6"/>
          <p:cNvSpPr/>
          <p:nvPr/>
        </p:nvSpPr>
        <p:spPr>
          <a:xfrm rot="2788958">
            <a:off x="5328585" y="4857357"/>
            <a:ext cx="720080" cy="8258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705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07504" y="260648"/>
            <a:ext cx="8913218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Présentation de l’activité d’enseignement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Les principaux enseignements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La pratique pédagogique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Les supports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Présentation des enseignements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Les activités d’enseignement exercés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Les nouveaux enseignements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Les travaux pluridisciplinaires pédagogiques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Direction et animation de formation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Les responsabilités de gestion pédagogiques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Les partenariats internationaux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Rayonnement et activités internationales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Rayonnement national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Activités </a:t>
            </a:r>
            <a:r>
              <a:rPr lang="fr-FR" dirty="0" smtClean="0"/>
              <a:t>internationales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L’investissement en pédagogie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Les formations pédagogiques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Les recherches et les publications à caractère pédagogique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Les évaluations des activités d’enseignement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Le Bilan</a:t>
            </a:r>
          </a:p>
          <a:p>
            <a:r>
              <a:rPr lang="fr-FR" dirty="0" smtClean="0"/>
              <a:t>Annexes</a:t>
            </a: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5436096" y="60027"/>
            <a:ext cx="3427418" cy="162409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Questions, débat, échanges</a:t>
            </a:r>
            <a:r>
              <a:rPr lang="is-IS" dirty="0" smtClean="0">
                <a:solidFill>
                  <a:schemeClr val="bg1"/>
                </a:solidFill>
              </a:rPr>
              <a:t>…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345" y="1851918"/>
            <a:ext cx="2292095" cy="12773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122" y="4869160"/>
            <a:ext cx="1679585" cy="10036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280177"/>
            <a:ext cx="2585469" cy="1300951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07504" y="44624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fr-FR" dirty="0"/>
              <a:t>Objectifs du document et de </a:t>
            </a:r>
            <a:r>
              <a:rPr lang="fr-FR" dirty="0" smtClean="0"/>
              <a:t>l’atelier</a:t>
            </a:r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691680" y="1421301"/>
            <a:ext cx="7200900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56667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60128" y="3491716"/>
            <a:ext cx="8279828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Ce dossier doit vous permettre de : </a:t>
            </a:r>
            <a:endParaRPr lang="fr-FR" dirty="0"/>
          </a:p>
          <a:p>
            <a:pPr marL="285750" indent="-285750">
              <a:buFont typeface="Arial" charset="0"/>
              <a:buChar char="•"/>
            </a:pPr>
            <a:r>
              <a:rPr lang="fr-FR" dirty="0"/>
              <a:t>Faire reconnaitre le temps et les efforts consentis pour vos enseignements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/>
              <a:t>Prendre du recul et faire le bilan de votre </a:t>
            </a:r>
            <a:r>
              <a:rPr lang="fr-FR" dirty="0" smtClean="0"/>
              <a:t>façon </a:t>
            </a:r>
            <a:r>
              <a:rPr lang="fr-FR" dirty="0"/>
              <a:t>d’enseigner 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/>
              <a:t>Rechercher des informations provenant de </a:t>
            </a:r>
            <a:r>
              <a:rPr lang="fr-FR" dirty="0" smtClean="0"/>
              <a:t>différents </a:t>
            </a:r>
            <a:r>
              <a:rPr lang="fr-FR" dirty="0"/>
              <a:t>points de vue </a:t>
            </a:r>
            <a:r>
              <a:rPr lang="fr-FR" dirty="0" smtClean="0"/>
              <a:t>[</a:t>
            </a:r>
            <a:r>
              <a:rPr lang="fr-FR" dirty="0" err="1" smtClean="0">
                <a:solidFill>
                  <a:schemeClr val="tx1"/>
                </a:solidFill>
              </a:rPr>
              <a:t>étudiant∙</a:t>
            </a:r>
            <a:r>
              <a:rPr lang="fr-FR" dirty="0" err="1">
                <a:solidFill>
                  <a:schemeClr val="tx1"/>
                </a:solidFill>
              </a:rPr>
              <a:t>e</a:t>
            </a:r>
            <a:r>
              <a:rPr lang="fr-FR" dirty="0" err="1" smtClean="0">
                <a:solidFill>
                  <a:schemeClr val="tx1"/>
                </a:solidFill>
              </a:rPr>
              <a:t>∙s</a:t>
            </a:r>
            <a:r>
              <a:rPr lang="fr-FR" dirty="0" smtClean="0"/>
              <a:t>, collègues, conseillers et conseillères pédagogiques]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Voir </a:t>
            </a:r>
            <a:r>
              <a:rPr lang="fr-FR" dirty="0"/>
              <a:t>comment progresser dans vos pratiques de formation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60128" y="1452456"/>
            <a:ext cx="827982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Ce dossier </a:t>
            </a:r>
            <a:r>
              <a:rPr lang="fr-FR" b="1" dirty="0" smtClean="0"/>
              <a:t>peut vous </a:t>
            </a:r>
            <a:r>
              <a:rPr lang="fr-FR" b="1" dirty="0"/>
              <a:t>permettre de : </a:t>
            </a:r>
            <a:endParaRPr lang="fr-FR" dirty="0"/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Rédiger plus en détail la partie « Activités pédagogiques » du rapport d’activités à remettre dans le cas d’une demande de promotion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83568" y="2694206"/>
            <a:ext cx="763294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mtClean="0"/>
              <a:t>Date </a:t>
            </a:r>
            <a:r>
              <a:rPr lang="fr-FR" dirty="0"/>
              <a:t>limite le 13 février </a:t>
            </a:r>
            <a:r>
              <a:rPr lang="fr-FR" dirty="0" smtClean="0"/>
              <a:t>2018 </a:t>
            </a:r>
            <a:r>
              <a:rPr lang="fr-FR" dirty="0"/>
              <a:t>à 16h sur le </a:t>
            </a:r>
            <a:r>
              <a:rPr lang="fr-FR"/>
              <a:t>serveur </a:t>
            </a:r>
            <a:r>
              <a:rPr lang="fr-FR" smtClean="0"/>
              <a:t>GALAXIE/ELECTRA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1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07504" y="43335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fr-FR" dirty="0"/>
              <a:t>Objectifs du document et de </a:t>
            </a:r>
            <a:r>
              <a:rPr lang="fr-FR" dirty="0" smtClean="0"/>
              <a:t>l’atelier</a:t>
            </a:r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691680" y="1421301"/>
            <a:ext cx="7200900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56667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28290" y="1387875"/>
            <a:ext cx="8352928" cy="43396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b="1" dirty="0"/>
              <a:t>Ce document et cet atelier doivent permettre à votre institution de : </a:t>
            </a:r>
            <a:endParaRPr lang="fr-FR" dirty="0"/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fr-FR" dirty="0"/>
              <a:t>Prendre mieux en compte les efforts pédagogiques des </a:t>
            </a:r>
            <a:r>
              <a:rPr lang="fr-FR" dirty="0" err="1" smtClean="0"/>
              <a:t>enseignant</a:t>
            </a:r>
            <a:r>
              <a:rPr lang="fr-FR" dirty="0" err="1" smtClean="0">
                <a:solidFill>
                  <a:schemeClr val="tx1"/>
                </a:solidFill>
              </a:rPr>
              <a:t>∙e∙</a:t>
            </a:r>
            <a:r>
              <a:rPr lang="fr-FR" dirty="0" err="1" smtClean="0"/>
              <a:t>s</a:t>
            </a:r>
            <a:r>
              <a:rPr lang="fr-FR" dirty="0" smtClean="0"/>
              <a:t> lors des nominations</a:t>
            </a:r>
            <a:endParaRPr lang="fr-FR" dirty="0"/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fr-FR" dirty="0"/>
              <a:t>Encourager les </a:t>
            </a:r>
            <a:r>
              <a:rPr lang="fr-FR" dirty="0" err="1" smtClean="0"/>
              <a:t>enseignant</a:t>
            </a:r>
            <a:r>
              <a:rPr lang="fr-FR" dirty="0" err="1" smtClean="0">
                <a:solidFill>
                  <a:schemeClr val="tx1"/>
                </a:solidFill>
              </a:rPr>
              <a:t>∙</a:t>
            </a:r>
            <a:r>
              <a:rPr lang="fr-FR" dirty="0" err="1">
                <a:solidFill>
                  <a:schemeClr val="tx1"/>
                </a:solidFill>
              </a:rPr>
              <a:t>e∙</a:t>
            </a:r>
            <a:r>
              <a:rPr lang="fr-FR" dirty="0" err="1"/>
              <a:t>s</a:t>
            </a:r>
            <a:r>
              <a:rPr lang="fr-FR" dirty="0" smtClean="0"/>
              <a:t> </a:t>
            </a:r>
            <a:r>
              <a:rPr lang="fr-FR" dirty="0"/>
              <a:t>à améliorer leurs </a:t>
            </a:r>
            <a:r>
              <a:rPr lang="fr-FR" dirty="0" smtClean="0"/>
              <a:t>cours, à prendre des initiatives pédagogiques</a:t>
            </a:r>
            <a:endParaRPr lang="fr-FR" dirty="0"/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fr-FR" dirty="0"/>
              <a:t>Mettre en évidence la place accordée à l’enseignement 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fr-FR" dirty="0"/>
              <a:t>Promouvoir le travail en équipe pluri ou </a:t>
            </a:r>
            <a:r>
              <a:rPr lang="fr-FR" dirty="0" smtClean="0"/>
              <a:t>interdisciplinaire dans des réalisations pédagogiques</a:t>
            </a:r>
          </a:p>
          <a:p>
            <a:pPr algn="just">
              <a:spcBef>
                <a:spcPts val="1200"/>
              </a:spcBef>
            </a:pPr>
            <a:r>
              <a:rPr lang="fr-FR" dirty="0" smtClean="0"/>
              <a:t>Consignés au fil des années, ces éléments attestent de votre engagement pédagogique. </a:t>
            </a:r>
          </a:p>
          <a:p>
            <a:pPr algn="just">
              <a:spcBef>
                <a:spcPts val="1200"/>
              </a:spcBef>
            </a:pPr>
            <a:r>
              <a:rPr lang="fr-FR" dirty="0" smtClean="0"/>
              <a:t>Ils mettent en valeur votre engagement professionnel en vue de toujours améliorer la qualité de la formation des </a:t>
            </a:r>
            <a:r>
              <a:rPr lang="fr-FR" dirty="0" err="1" smtClean="0"/>
              <a:t>étudiant</a:t>
            </a:r>
            <a:r>
              <a:rPr lang="fr-FR" dirty="0" err="1" smtClean="0">
                <a:solidFill>
                  <a:schemeClr val="tx1"/>
                </a:solidFill>
              </a:rPr>
              <a:t>∙</a:t>
            </a:r>
            <a:r>
              <a:rPr lang="fr-FR" dirty="0" err="1">
                <a:solidFill>
                  <a:schemeClr val="tx1"/>
                </a:solidFill>
              </a:rPr>
              <a:t>e</a:t>
            </a:r>
            <a:r>
              <a:rPr lang="fr-FR" dirty="0" err="1" smtClean="0">
                <a:solidFill>
                  <a:schemeClr val="tx1"/>
                </a:solidFill>
              </a:rPr>
              <a:t>∙</a:t>
            </a:r>
            <a:r>
              <a:rPr lang="fr-FR" dirty="0" err="1" smtClean="0"/>
              <a:t>s</a:t>
            </a:r>
            <a:r>
              <a:rPr lang="fr-FR" dirty="0" smtClean="0"/>
              <a:t>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01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07504" y="97391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fr-FR" dirty="0"/>
              <a:t>Objectifs du document et de </a:t>
            </a:r>
            <a:r>
              <a:rPr lang="fr-FR" dirty="0" smtClean="0"/>
              <a:t>l’atelier</a:t>
            </a:r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691680" y="1421301"/>
            <a:ext cx="7200900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56667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51520" y="1124744"/>
            <a:ext cx="8352928" cy="46166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b="1" dirty="0" smtClean="0"/>
              <a:t>Quelques recommandations : </a:t>
            </a:r>
            <a:endParaRPr lang="fr-FR" dirty="0" smtClean="0"/>
          </a:p>
          <a:p>
            <a:pPr algn="just">
              <a:spcBef>
                <a:spcPts val="1200"/>
              </a:spcBef>
            </a:pPr>
            <a:r>
              <a:rPr lang="fr-FR" dirty="0" smtClean="0"/>
              <a:t>Les éléments constitutifs de ce dossier se consignent au fil du temps ; ils sont le fruit d’une démarche qui s’inscrit sur plusieurs années. Ce dossier est évolutif.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N’hésitez pas à garder un regard critique sur vos pratiques pédagogiques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Soyez précis et placez en annexe les documents significatifs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Privilégiez la diversité des documents présentés [supports de cours, publications, rapport d’observation, évaluation de l’enseignement, de programme…] et la multiplicité des sources d’information  [</a:t>
            </a:r>
            <a:r>
              <a:rPr lang="fr-FR" dirty="0" err="1" smtClean="0"/>
              <a:t>étudiant</a:t>
            </a:r>
            <a:r>
              <a:rPr lang="fr-FR" dirty="0" err="1" smtClean="0">
                <a:solidFill>
                  <a:schemeClr val="tx1"/>
                </a:solidFill>
              </a:rPr>
              <a:t>∙</a:t>
            </a:r>
            <a:r>
              <a:rPr lang="fr-FR" dirty="0" err="1">
                <a:solidFill>
                  <a:schemeClr val="tx1"/>
                </a:solidFill>
              </a:rPr>
              <a:t>e</a:t>
            </a:r>
            <a:r>
              <a:rPr lang="fr-FR" dirty="0" err="1" smtClean="0">
                <a:solidFill>
                  <a:schemeClr val="tx1"/>
                </a:solidFill>
              </a:rPr>
              <a:t>∙</a:t>
            </a:r>
            <a:r>
              <a:rPr lang="fr-FR" dirty="0" err="1" smtClean="0"/>
              <a:t>s</a:t>
            </a:r>
            <a:r>
              <a:rPr lang="fr-FR" dirty="0" smtClean="0"/>
              <a:t>, responsables de programme, collègues internes, collègues étrangers</a:t>
            </a:r>
            <a:r>
              <a:rPr lang="mr-IN" dirty="0" smtClean="0"/>
              <a:t>…</a:t>
            </a:r>
            <a:r>
              <a:rPr lang="fr-FR" dirty="0" smtClean="0"/>
              <a:t>]</a:t>
            </a:r>
            <a:endParaRPr lang="fr-FR" dirty="0"/>
          </a:p>
          <a:p>
            <a:pPr algn="just">
              <a:spcBef>
                <a:spcPts val="1200"/>
              </a:spcBef>
            </a:pPr>
            <a:r>
              <a:rPr lang="fr-FR" dirty="0" smtClean="0"/>
              <a:t>Les points énumérés constituent une trame possible mais peuvent être adaptés à la situation de chacun. </a:t>
            </a:r>
          </a:p>
          <a:p>
            <a:pPr algn="just">
              <a:spcBef>
                <a:spcPts val="1200"/>
              </a:spcBef>
            </a:pPr>
            <a:r>
              <a:rPr lang="fr-FR" dirty="0" smtClean="0"/>
              <a:t>Vous pouvez bénéficier de conseils et d’un accompagnement de la Dynamique Pédagogique de Toulouse INP pour la formalisation de ce dossier.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2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07504" y="97391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fr-FR" dirty="0"/>
              <a:t>Objectifs du document et de </a:t>
            </a:r>
            <a:r>
              <a:rPr lang="fr-FR" dirty="0" smtClean="0"/>
              <a:t>l’atelier</a:t>
            </a:r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691680" y="1421301"/>
            <a:ext cx="7200900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56667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76386" y="1324373"/>
            <a:ext cx="854093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Résumé : </a:t>
            </a:r>
          </a:p>
          <a:p>
            <a:pPr algn="just"/>
            <a:r>
              <a:rPr lang="fr-FR" dirty="0" smtClean="0"/>
              <a:t>Une fois le dossier rédigé, vous pouvez </a:t>
            </a:r>
            <a:r>
              <a:rPr lang="fr-FR" smtClean="0"/>
              <a:t>faire </a:t>
            </a:r>
            <a:r>
              <a:rPr lang="fr-FR" smtClean="0"/>
              <a:t>un </a:t>
            </a:r>
            <a:r>
              <a:rPr lang="fr-FR" dirty="0" smtClean="0"/>
              <a:t>résumé qui coiffera votre présentation comme dans un article scientifique et donnera au lecteur l’essentiel de votre analyse.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6385" y="2779722"/>
            <a:ext cx="8540935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Pour plus d’éclairage : </a:t>
            </a:r>
          </a:p>
          <a:p>
            <a:pPr algn="just"/>
            <a:endParaRPr lang="fr-FR" b="1" dirty="0"/>
          </a:p>
          <a:p>
            <a:pPr algn="just"/>
            <a:r>
              <a:rPr lang="fr-FR" i="1" dirty="0" smtClean="0"/>
              <a:t>PREGENT R., BERNARD H., KOZANTIS A., Enseigner à l’université dans une approche programme, Presse internationales Polytechniques, 2009, pp. 310-316.</a:t>
            </a:r>
          </a:p>
          <a:p>
            <a:pPr algn="ctr"/>
            <a:r>
              <a:rPr lang="fr-FR" dirty="0" smtClean="0"/>
              <a:t>Disponible sur </a:t>
            </a:r>
            <a:r>
              <a:rPr lang="fr-FR" dirty="0" err="1" smtClean="0"/>
              <a:t>Scholarvox</a:t>
            </a:r>
            <a:r>
              <a:rPr lang="fr-FR" dirty="0" smtClean="0"/>
              <a:t> pour les personnels Toulouse INP :</a:t>
            </a:r>
          </a:p>
          <a:p>
            <a:pPr algn="ctr"/>
            <a:r>
              <a:rPr lang="fr-FR" dirty="0" smtClean="0">
                <a:hlinkClick r:id="rId2"/>
              </a:rPr>
              <a:t>http</a:t>
            </a:r>
            <a:r>
              <a:rPr lang="fr-FR" dirty="0">
                <a:hlinkClick r:id="rId2"/>
              </a:rPr>
              <a:t>://</a:t>
            </a:r>
            <a:r>
              <a:rPr lang="fr-FR" dirty="0" err="1">
                <a:hlinkClick r:id="rId2"/>
              </a:rPr>
              <a:t>univ-toulouse.scholarvox.com</a:t>
            </a:r>
            <a:r>
              <a:rPr lang="fr-FR" dirty="0">
                <a:hlinkClick r:id="rId2"/>
              </a:rPr>
              <a:t>/</a:t>
            </a:r>
            <a:r>
              <a:rPr lang="fr-FR" dirty="0" err="1">
                <a:hlinkClick r:id="rId2"/>
              </a:rPr>
              <a:t>reader</a:t>
            </a:r>
            <a:r>
              <a:rPr lang="fr-FR" dirty="0">
                <a:hlinkClick r:id="rId2"/>
              </a:rPr>
              <a:t>/</a:t>
            </a:r>
            <a:r>
              <a:rPr lang="fr-FR" dirty="0" err="1">
                <a:hlinkClick r:id="rId2"/>
              </a:rPr>
              <a:t>docid</a:t>
            </a:r>
            <a:r>
              <a:rPr lang="fr-FR" dirty="0">
                <a:hlinkClick r:id="rId2"/>
              </a:rPr>
              <a:t>/88815781</a:t>
            </a:r>
            <a:endParaRPr lang="fr-FR" dirty="0" smtClean="0"/>
          </a:p>
          <a:p>
            <a:pPr algn="just"/>
            <a:endParaRPr lang="fr-FR" i="1" dirty="0"/>
          </a:p>
          <a:p>
            <a:pPr algn="just"/>
            <a:r>
              <a:rPr lang="fr-FR" i="1" dirty="0" smtClean="0"/>
              <a:t>SELDIN P., MILLER J., The </a:t>
            </a:r>
            <a:r>
              <a:rPr lang="fr-FR" i="1" dirty="0" err="1" smtClean="0"/>
              <a:t>academic</a:t>
            </a:r>
            <a:r>
              <a:rPr lang="fr-FR" i="1" dirty="0" smtClean="0"/>
              <a:t> portfolio: A </a:t>
            </a:r>
            <a:r>
              <a:rPr lang="fr-FR" i="1" dirty="0" err="1" smtClean="0"/>
              <a:t>practical</a:t>
            </a:r>
            <a:r>
              <a:rPr lang="fr-FR" i="1" dirty="0" smtClean="0"/>
              <a:t> guide to </a:t>
            </a:r>
            <a:r>
              <a:rPr lang="fr-FR" i="1" dirty="0" err="1" smtClean="0"/>
              <a:t>documenting</a:t>
            </a:r>
            <a:r>
              <a:rPr lang="fr-FR" i="1" dirty="0" smtClean="0"/>
              <a:t> </a:t>
            </a:r>
            <a:r>
              <a:rPr lang="fr-FR" i="1" dirty="0" err="1" smtClean="0"/>
              <a:t>teaching</a:t>
            </a:r>
            <a:r>
              <a:rPr lang="fr-FR" i="1" dirty="0" smtClean="0"/>
              <a:t>, </a:t>
            </a:r>
            <a:r>
              <a:rPr lang="fr-FR" i="1" dirty="0" err="1" smtClean="0"/>
              <a:t>research</a:t>
            </a:r>
            <a:r>
              <a:rPr lang="fr-FR" i="1" dirty="0" smtClean="0"/>
              <a:t> and service Sans Francisco: </a:t>
            </a:r>
            <a:r>
              <a:rPr lang="fr-FR" i="1" dirty="0" err="1" smtClean="0"/>
              <a:t>Jossey</a:t>
            </a:r>
            <a:r>
              <a:rPr lang="fr-FR" i="1" dirty="0" smtClean="0"/>
              <a:t>-Bars, 2009. </a:t>
            </a:r>
          </a:p>
        </p:txBody>
      </p:sp>
    </p:spTree>
    <p:extLst>
      <p:ext uri="{BB962C8B-B14F-4D97-AF65-F5344CB8AC3E}">
        <p14:creationId xmlns:p14="http://schemas.microsoft.com/office/powerpoint/2010/main" val="151956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272808" cy="720080"/>
          </a:xfrm>
        </p:spPr>
        <p:txBody>
          <a:bodyPr>
            <a:normAutofit/>
          </a:bodyPr>
          <a:lstStyle/>
          <a:p>
            <a:r>
              <a:rPr lang="fr-FR" dirty="0" smtClean="0"/>
              <a:t>Trame du ministère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23528" y="764704"/>
            <a:ext cx="8496944" cy="5078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b="1" u="sng" dirty="0">
                <a:latin typeface="Times New Roman" charset="0"/>
              </a:rPr>
              <a:t>Activités pédagogiques : </a:t>
            </a:r>
            <a:endParaRPr lang="fr-FR" dirty="0">
              <a:latin typeface="Times New Roman" charset="0"/>
            </a:endParaRPr>
          </a:p>
          <a:p>
            <a:pPr algn="just">
              <a:buFont typeface="+mj-lt"/>
              <a:buAutoNum type="arabicPeriod"/>
            </a:pPr>
            <a:r>
              <a:rPr lang="fr-FR" b="1" dirty="0">
                <a:latin typeface="Times New Roman" charset="0"/>
              </a:rPr>
              <a:t>1. </a:t>
            </a:r>
            <a:r>
              <a:rPr lang="fr-FR" i="1" dirty="0">
                <a:latin typeface="Times New Roman" charset="0"/>
              </a:rPr>
              <a:t>Présentation de l’activité d’enseignement : principaux enseignements en mettant l’accent sur les matières enseignées, les pratiques pédagogiques, les responsabilités pédagogiques particulières : création d’un enseignement, d’une formation, direction d’une équipe pédagogique</a:t>
            </a:r>
            <a:r>
              <a:rPr lang="fr-FR" b="1" i="1" dirty="0">
                <a:latin typeface="Times New Roman" charset="0"/>
              </a:rPr>
              <a:t>… </a:t>
            </a:r>
            <a:r>
              <a:rPr lang="fr-FR" dirty="0">
                <a:latin typeface="Times New Roman" charset="0"/>
              </a:rPr>
              <a:t> </a:t>
            </a:r>
            <a:r>
              <a:rPr lang="fr-FR" b="1" dirty="0">
                <a:latin typeface="Times New Roman" charset="0"/>
              </a:rPr>
              <a:t>(la rubrique 1 est limitée à 6000 caractères, blancs non compris, soit environ 2 pages)</a:t>
            </a:r>
            <a:r>
              <a:rPr lang="fr-FR" i="1" dirty="0">
                <a:latin typeface="Times New Roman" charset="0"/>
              </a:rPr>
              <a:t> :</a:t>
            </a:r>
            <a:endParaRPr lang="fr-FR" dirty="0">
              <a:latin typeface="Times New Roman" charset="0"/>
            </a:endParaRPr>
          </a:p>
          <a:p>
            <a:endParaRPr lang="fr-FR" dirty="0">
              <a:latin typeface="Times New Roman" charset="0"/>
            </a:endParaRPr>
          </a:p>
          <a:p>
            <a:pPr algn="just">
              <a:buFont typeface="+mj-lt"/>
              <a:buAutoNum type="arabicPeriod"/>
            </a:pPr>
            <a:r>
              <a:rPr lang="fr-FR" b="1" dirty="0">
                <a:latin typeface="Times New Roman" charset="0"/>
              </a:rPr>
              <a:t>2. </a:t>
            </a:r>
            <a:r>
              <a:rPr lang="fr-FR" i="1" dirty="0">
                <a:latin typeface="Times New Roman" charset="0"/>
              </a:rPr>
              <a:t>Présentation synthétique des enseignements par niveau (L.M.D), par type de formation (formation initiale/continue, professionnelle, présentielle /à distance) et par nature (Cours, TD, TP, encadrement de travaux de fin d’étude et de stages) :</a:t>
            </a:r>
            <a:endParaRPr lang="fr-FR" dirty="0">
              <a:latin typeface="Times New Roman" charset="0"/>
            </a:endParaRPr>
          </a:p>
          <a:p>
            <a:endParaRPr lang="fr-FR" dirty="0">
              <a:latin typeface="Times New Roman" charset="0"/>
            </a:endParaRPr>
          </a:p>
          <a:p>
            <a:pPr algn="just">
              <a:buFont typeface="+mj-lt"/>
              <a:buAutoNum type="arabicPeriod"/>
            </a:pPr>
            <a:r>
              <a:rPr lang="fr-FR" b="1" dirty="0">
                <a:latin typeface="Times New Roman" charset="0"/>
              </a:rPr>
              <a:t>3. </a:t>
            </a:r>
            <a:r>
              <a:rPr lang="fr-FR" i="1" dirty="0">
                <a:latin typeface="Times New Roman" charset="0"/>
              </a:rPr>
              <a:t>Direction et animation de formations, dont partenariats internationaux :</a:t>
            </a:r>
            <a:endParaRPr lang="fr-FR" dirty="0">
              <a:latin typeface="Times New Roman" charset="0"/>
            </a:endParaRPr>
          </a:p>
          <a:p>
            <a:endParaRPr lang="fr-FR" dirty="0">
              <a:latin typeface="Times New Roman" charset="0"/>
            </a:endParaRPr>
          </a:p>
          <a:p>
            <a:pPr algn="just">
              <a:buFont typeface="+mj-lt"/>
              <a:buAutoNum type="arabicPeriod"/>
            </a:pPr>
            <a:r>
              <a:rPr lang="fr-FR" b="1" dirty="0">
                <a:latin typeface="Times New Roman" charset="0"/>
              </a:rPr>
              <a:t>4. </a:t>
            </a:r>
            <a:r>
              <a:rPr lang="fr-FR" i="1" dirty="0">
                <a:latin typeface="Times New Roman" charset="0"/>
              </a:rPr>
              <a:t>Rayonnement et activités internationales :</a:t>
            </a:r>
            <a:endParaRPr lang="fr-FR" dirty="0">
              <a:latin typeface="Times New Roman" charset="0"/>
            </a:endParaRPr>
          </a:p>
          <a:p>
            <a:endParaRPr lang="fr-FR" dirty="0">
              <a:latin typeface="Times New Roman" charset="0"/>
            </a:endParaRPr>
          </a:p>
          <a:p>
            <a:pPr algn="just">
              <a:buFont typeface="+mj-lt"/>
              <a:buAutoNum type="arabicPeriod"/>
            </a:pPr>
            <a:r>
              <a:rPr lang="fr-FR" b="1" dirty="0">
                <a:latin typeface="Times New Roman" charset="0"/>
              </a:rPr>
              <a:t>5. </a:t>
            </a:r>
            <a:r>
              <a:rPr lang="fr-FR" i="1" dirty="0">
                <a:latin typeface="Times New Roman" charset="0"/>
              </a:rPr>
              <a:t>Autres : cette rubrique est destinée </a:t>
            </a:r>
            <a:r>
              <a:rPr lang="fr-FR" i="1" u="sng" dirty="0">
                <a:latin typeface="Times New Roman" charset="0"/>
              </a:rPr>
              <a:t>notamment</a:t>
            </a:r>
            <a:r>
              <a:rPr lang="fr-FR" i="1" dirty="0">
                <a:latin typeface="Times New Roman" charset="0"/>
              </a:rPr>
              <a:t> aux enseignants reconnus handicapés (RQTH) pour leur permettre de présenter l’ensemble des activités qu’ils exercent en compensation de leur inaptitude à l’enseignement présentiel.</a:t>
            </a:r>
            <a:endParaRPr lang="fr-FR" dirty="0">
              <a:effectLst/>
              <a:latin typeface="Times New Roman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38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4313" y="172953"/>
            <a:ext cx="7083991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Présentation de l’activité d’enseignement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Les principaux enseignements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La pratique pédagogique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Les supports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Présentation des enseignements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Les activités d’enseignement exercés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Les nouveaux enseignements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Les travaux pluridisciplinaires pédagogiques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Direction et animation de formation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Les responsabilités de gestion pédagogiques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Les partenariats internationaux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/>
              <a:t>Rayonnement et activités internationales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Rayonnement national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/>
              <a:t>Activités </a:t>
            </a:r>
            <a:r>
              <a:rPr lang="fr-FR" dirty="0" smtClean="0"/>
              <a:t>internationales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L’investissement en pédagogie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Les formations pédagogiques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Les recherches et les publications à caractère pédagogique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Les évaluations des activités d’enseignement</a:t>
            </a:r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Le Bilan</a:t>
            </a:r>
          </a:p>
          <a:p>
            <a:r>
              <a:rPr lang="fr-FR" dirty="0" smtClean="0"/>
              <a:t>Annexes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5327576" y="764704"/>
            <a:ext cx="3816424" cy="9361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Plan du document Défi Diversité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7128792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Propositions de méthode de travail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1407" y="1052736"/>
            <a:ext cx="8955089" cy="16619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On passe en revue les 40 questions du document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Pour chaque question, 30 secondes permettent d’écrire des mots clés de réponses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Un </a:t>
            </a:r>
            <a:r>
              <a:rPr lang="fr-FR" dirty="0" smtClean="0"/>
              <a:t>débat de deux minutes permet ensuite d’échanger des informations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fr-FR" dirty="0" smtClean="0"/>
              <a:t>Une fois les questions balayées, un débat plus approfondi est organisé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7" y="2924944"/>
            <a:ext cx="5168317" cy="288032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37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ésentation INP style clair">
  <a:themeElements>
    <a:clrScheme name="INP Toulous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63746"/>
      </a:accent1>
      <a:accent2>
        <a:srgbClr val="E5005D"/>
      </a:accent2>
      <a:accent3>
        <a:srgbClr val="05529A"/>
      </a:accent3>
      <a:accent4>
        <a:srgbClr val="F7931E"/>
      </a:accent4>
      <a:accent5>
        <a:srgbClr val="60BC56"/>
      </a:accent5>
      <a:accent6>
        <a:srgbClr val="000000"/>
      </a:accent6>
      <a:hlink>
        <a:srgbClr val="E5005D"/>
      </a:hlink>
      <a:folHlink>
        <a:srgbClr val="800080"/>
      </a:folHlink>
    </a:clrScheme>
    <a:fontScheme name="INP Toulou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Présentation INP style clair</Template>
  <TotalTime>141</TotalTime>
  <Words>1332</Words>
  <Application>Microsoft Macintosh PowerPoint</Application>
  <PresentationFormat>Présentation à l'écran (4:3)</PresentationFormat>
  <Paragraphs>194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Présentation INP style clair</vt:lpstr>
      <vt:lpstr>Valorisation des activités pédagogiques</vt:lpstr>
      <vt:lpstr>Document rédigé dans le cadre du projet Défi Diversité</vt:lpstr>
      <vt:lpstr>Objectifs du document et de l’atelier</vt:lpstr>
      <vt:lpstr>Objectifs du document et de l’atelier</vt:lpstr>
      <vt:lpstr>Objectifs du document et de l’atelier</vt:lpstr>
      <vt:lpstr>Objectifs du document et de l’atelier</vt:lpstr>
      <vt:lpstr>Trame du ministère</vt:lpstr>
      <vt:lpstr>Plan du document Défi Diversité</vt:lpstr>
      <vt:lpstr>Propositions de méthode de travail</vt:lpstr>
      <vt:lpstr>1. Présentation de l’activité d’enseignement </vt:lpstr>
      <vt:lpstr>1. Présentation de l’activité d’enseignement </vt:lpstr>
      <vt:lpstr>1. Présentation de l’activité d’enseignement </vt:lpstr>
      <vt:lpstr>2. Présentation des enseignements </vt:lpstr>
      <vt:lpstr>2. Présentation des enseignements </vt:lpstr>
      <vt:lpstr>3. Direction et animation de formation</vt:lpstr>
      <vt:lpstr>4. Rayonnement et activités internationales </vt:lpstr>
      <vt:lpstr>5. L’investissement en pédagogie </vt:lpstr>
      <vt:lpstr>5. L’investissement en pédagogie </vt:lpstr>
      <vt:lpstr>6. Le bilan</vt:lpstr>
      <vt:lpstr>Questions, débat, échanges…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THUAL</dc:creator>
  <cp:lastModifiedBy>Olivier THUAL</cp:lastModifiedBy>
  <cp:revision>33</cp:revision>
  <cp:lastPrinted>2017-11-24T00:22:11Z</cp:lastPrinted>
  <dcterms:created xsi:type="dcterms:W3CDTF">2017-11-23T17:41:23Z</dcterms:created>
  <dcterms:modified xsi:type="dcterms:W3CDTF">2017-11-24T15:56:47Z</dcterms:modified>
</cp:coreProperties>
</file>