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316" r:id="rId3"/>
    <p:sldId id="278" r:id="rId4"/>
    <p:sldId id="296" r:id="rId5"/>
    <p:sldId id="295" r:id="rId6"/>
    <p:sldId id="294" r:id="rId7"/>
    <p:sldId id="303" r:id="rId8"/>
    <p:sldId id="297" r:id="rId9"/>
    <p:sldId id="304" r:id="rId10"/>
    <p:sldId id="306" r:id="rId11"/>
    <p:sldId id="307" r:id="rId12"/>
    <p:sldId id="309" r:id="rId13"/>
    <p:sldId id="308" r:id="rId14"/>
    <p:sldId id="310" r:id="rId15"/>
    <p:sldId id="315" r:id="rId16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66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1"/>
    <p:restoredTop sz="94638"/>
  </p:normalViewPr>
  <p:slideViewPr>
    <p:cSldViewPr>
      <p:cViewPr varScale="1">
        <p:scale>
          <a:sx n="123" d="100"/>
          <a:sy n="123" d="100"/>
        </p:scale>
        <p:origin x="496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8139E-9A88-464D-80AA-D1FEB9339071}" type="datetimeFigureOut">
              <a:rPr lang="fr-FR" smtClean="0"/>
              <a:t>02/01/2017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16A21-00E6-1441-A7D4-C61F8CC5A12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724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35024-7D34-AE4A-8A4B-F0775672F7D4}" type="datetimeFigureOut">
              <a:rPr lang="fr-FR" smtClean="0"/>
              <a:t>02/01/2017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1BA27-3D08-ED40-A2FB-96F3A43F2C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13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1BA27-3D08-ED40-A2FB-96F3A43F2C0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016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2064" y="1844824"/>
            <a:ext cx="7772400" cy="1470025"/>
          </a:xfrm>
        </p:spPr>
        <p:txBody>
          <a:bodyPr/>
          <a:lstStyle>
            <a:lvl1pPr>
              <a:defRPr>
                <a:solidFill>
                  <a:srgbClr val="566679"/>
                </a:solidFill>
                <a:latin typeface="+mj-lt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67864" y="357301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56667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DEE1A-19C2-254C-8C23-44BBFD1302A9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02/01/2017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8" name="Picture 4" descr="S:\Charte Graphique\2015_charteINP\code barre\Code barre droit couleur\Code barre droit couleur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523" y="6130598"/>
            <a:ext cx="9151472" cy="13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74" y="-8961"/>
            <a:ext cx="9147275" cy="134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 userDrawn="1"/>
        </p:nvSpPr>
        <p:spPr>
          <a:xfrm rot="20774139">
            <a:off x="-12734" y="985821"/>
            <a:ext cx="53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smtClean="0">
                <a:solidFill>
                  <a:schemeClr val="bg1"/>
                </a:solidFill>
              </a:rPr>
              <a:t>DyP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238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:\Charte Graphique\2015_charteINP\code barre\Code barre droit couleur\Code barre droit couleur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12" y="6713312"/>
            <a:ext cx="9143326" cy="137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74" y="-8961"/>
            <a:ext cx="9147275" cy="134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35696" y="116631"/>
            <a:ext cx="7200800" cy="432049"/>
          </a:xfrm>
        </p:spPr>
        <p:txBody>
          <a:bodyPr>
            <a:noAutofit/>
          </a:bodyPr>
          <a:lstStyle>
            <a:lvl1pPr>
              <a:defRPr sz="2800">
                <a:solidFill>
                  <a:srgbClr val="566679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6" name="ZoneTexte 5"/>
          <p:cNvSpPr txBox="1"/>
          <p:nvPr userDrawn="1"/>
        </p:nvSpPr>
        <p:spPr>
          <a:xfrm rot="20774139">
            <a:off x="-12734" y="985821"/>
            <a:ext cx="53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smtClean="0">
                <a:solidFill>
                  <a:schemeClr val="bg1"/>
                </a:solidFill>
              </a:rPr>
              <a:t>DyP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818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cherc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341120"/>
          </a:xfrm>
          <a:prstGeom prst="rect">
            <a:avLst/>
          </a:prstGeom>
        </p:spPr>
      </p:pic>
      <p:sp>
        <p:nvSpPr>
          <p:cNvPr id="7" name="Titre 1"/>
          <p:cNvSpPr>
            <a:spLocks noGrp="1"/>
          </p:cNvSpPr>
          <p:nvPr>
            <p:ph type="ctrTitle"/>
          </p:nvPr>
        </p:nvSpPr>
        <p:spPr>
          <a:xfrm>
            <a:off x="1835696" y="116631"/>
            <a:ext cx="7200800" cy="432049"/>
          </a:xfrm>
        </p:spPr>
        <p:txBody>
          <a:bodyPr>
            <a:noAutofit/>
          </a:bodyPr>
          <a:lstStyle>
            <a:lvl1pPr>
              <a:defRPr sz="2800">
                <a:solidFill>
                  <a:srgbClr val="566679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pic>
        <p:nvPicPr>
          <p:cNvPr id="9" name="Picture 4" descr="S:\Charte Graphique\2015_charteINP\code barre\Code barre droit couleur\Code barre droit couleur.png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12" y="6713312"/>
            <a:ext cx="9143326" cy="137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2BD66-22AC-4E4D-8A53-D95CB5617C13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02/01/2017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8686824" y="0"/>
            <a:ext cx="457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517FA274-0B3A-40B2-824D-42245CEF2860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ZoneTexte 9"/>
          <p:cNvSpPr txBox="1"/>
          <p:nvPr userDrawn="1"/>
        </p:nvSpPr>
        <p:spPr>
          <a:xfrm rot="20774139">
            <a:off x="-12734" y="985821"/>
            <a:ext cx="5395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smtClean="0">
                <a:solidFill>
                  <a:schemeClr val="bg1"/>
                </a:solidFill>
              </a:rPr>
              <a:t>DyP</a:t>
            </a:r>
            <a:endParaRPr lang="fr-F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9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77A3D-53E5-1542-8E24-6EC2A7903708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02/01/2017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FA274-0B3A-40B2-824D-42245CEF286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32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1755496"/>
            <a:ext cx="8424936" cy="1470025"/>
          </a:xfrm>
        </p:spPr>
        <p:txBody>
          <a:bodyPr>
            <a:noAutofit/>
          </a:bodyPr>
          <a:lstStyle/>
          <a:p>
            <a:r>
              <a:rPr lang="fr-FR" sz="3200" b="1" dirty="0" smtClean="0">
                <a:latin typeface="Tahoma"/>
                <a:cs typeface="Tahoma"/>
              </a:rPr>
              <a:t>Valorisation des activités pédagogiques</a:t>
            </a:r>
            <a:endParaRPr lang="fr-FR" sz="3200" b="1" dirty="0">
              <a:latin typeface="Tahoma"/>
              <a:cs typeface="Tahoma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7" y="3488652"/>
            <a:ext cx="8352928" cy="1070270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bg1">
                    <a:lumMod val="50000"/>
                  </a:schemeClr>
                </a:solidFill>
              </a:rPr>
              <a:t>Aide à la rédaction du dossier de candidature à l’avancement de grade des enseignants chercheurs</a:t>
            </a:r>
            <a:endParaRPr lang="fr-FR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028876" y="44624"/>
            <a:ext cx="4105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/>
              <a:t>Atelier </a:t>
            </a:r>
            <a:r>
              <a:rPr lang="fr-FR" sz="2000" smtClean="0"/>
              <a:t>Dynamique Pédagogique 2017</a:t>
            </a:r>
            <a:endParaRPr lang="fr-FR" sz="2000"/>
          </a:p>
        </p:txBody>
      </p:sp>
      <p:sp>
        <p:nvSpPr>
          <p:cNvPr id="9" name="ZoneTexte 8"/>
          <p:cNvSpPr txBox="1"/>
          <p:nvPr/>
        </p:nvSpPr>
        <p:spPr>
          <a:xfrm>
            <a:off x="2670260" y="5085184"/>
            <a:ext cx="3808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chemeClr val="bg1">
                    <a:lumMod val="75000"/>
                  </a:schemeClr>
                </a:solidFill>
              </a:rPr>
              <a:t>Olivier THUAL et </a:t>
            </a:r>
            <a:r>
              <a:rPr lang="fr-FR" sz="2400" dirty="0" err="1" smtClean="0">
                <a:solidFill>
                  <a:schemeClr val="bg1">
                    <a:lumMod val="75000"/>
                  </a:schemeClr>
                </a:solidFill>
              </a:rPr>
              <a:t>Julitte</a:t>
            </a:r>
            <a:r>
              <a:rPr lang="fr-FR" sz="2400" dirty="0" smtClean="0">
                <a:solidFill>
                  <a:schemeClr val="bg1">
                    <a:lumMod val="75000"/>
                  </a:schemeClr>
                </a:solidFill>
              </a:rPr>
              <a:t> HUEZ</a:t>
            </a:r>
            <a:endParaRPr lang="fr-FR" sz="24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27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ctrTitle"/>
          </p:nvPr>
        </p:nvSpPr>
        <p:spPr>
          <a:xfrm>
            <a:off x="1763588" y="189459"/>
            <a:ext cx="7200900" cy="503237"/>
          </a:xfrm>
        </p:spPr>
        <p:txBody>
          <a:bodyPr/>
          <a:lstStyle/>
          <a:p>
            <a:r>
              <a:rPr lang="fr-FR" b="1" dirty="0"/>
              <a:t>2. </a:t>
            </a:r>
            <a:r>
              <a:rPr lang="fr-FR" b="1" dirty="0" smtClean="0"/>
              <a:t>Présentation </a:t>
            </a:r>
            <a:r>
              <a:rPr lang="fr-FR" b="1" dirty="0"/>
              <a:t>des enseignements 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595489" y="4653136"/>
            <a:ext cx="8208912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/>
              <a:t>2.2 Les nouveaux enseignements </a:t>
            </a:r>
            <a:endParaRPr lang="fr-FR" b="1" dirty="0" smtClean="0"/>
          </a:p>
          <a:p>
            <a:pPr marL="285750" indent="-285750">
              <a:buFont typeface="Arial" charset="0"/>
              <a:buChar char="•"/>
            </a:pPr>
            <a:r>
              <a:rPr lang="fr-FR" dirty="0"/>
              <a:t>Avez-vous </a:t>
            </a:r>
            <a:r>
              <a:rPr lang="fr-FR" dirty="0" smtClean="0"/>
              <a:t>créé </a:t>
            </a:r>
            <a:r>
              <a:rPr lang="fr-FR" dirty="0"/>
              <a:t>de nouveaux enseignements </a:t>
            </a:r>
            <a:r>
              <a:rPr lang="fr-FR" dirty="0" smtClean="0"/>
              <a:t>?</a:t>
            </a:r>
          </a:p>
          <a:p>
            <a:endParaRPr lang="fr-FR" dirty="0" smtClean="0"/>
          </a:p>
          <a:p>
            <a:pPr marL="285750" indent="-285750">
              <a:buFont typeface="Arial" charset="0"/>
              <a:buChar char="•"/>
            </a:pPr>
            <a:r>
              <a:rPr lang="fr-FR" dirty="0" smtClean="0"/>
              <a:t>Avez-vous créé </a:t>
            </a:r>
            <a:r>
              <a:rPr lang="fr-FR" dirty="0"/>
              <a:t>des nouvelles formations </a:t>
            </a:r>
            <a:r>
              <a:rPr lang="fr-FR" dirty="0" smtClean="0"/>
              <a:t>?</a:t>
            </a:r>
          </a:p>
          <a:p>
            <a:endParaRPr lang="fr-FR" dirty="0" smtClean="0"/>
          </a:p>
          <a:p>
            <a:pPr marL="285750" indent="-285750">
              <a:buFont typeface="Arial" charset="0"/>
              <a:buChar char="•"/>
            </a:pPr>
            <a:r>
              <a:rPr lang="fr-FR" dirty="0" smtClean="0"/>
              <a:t>Avez-vous mené </a:t>
            </a:r>
            <a:r>
              <a:rPr lang="fr-FR" dirty="0"/>
              <a:t>des formations dans une langue </a:t>
            </a:r>
            <a:r>
              <a:rPr lang="fr-FR" dirty="0" smtClean="0"/>
              <a:t>étrangère</a:t>
            </a:r>
            <a:r>
              <a:rPr lang="fr-FR" dirty="0"/>
              <a:t>? </a:t>
            </a:r>
          </a:p>
        </p:txBody>
      </p:sp>
      <p:sp>
        <p:nvSpPr>
          <p:cNvPr id="4" name="Rectangle 3"/>
          <p:cNvSpPr/>
          <p:nvPr/>
        </p:nvSpPr>
        <p:spPr>
          <a:xfrm>
            <a:off x="611560" y="1410268"/>
            <a:ext cx="8208912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 smtClean="0"/>
              <a:t>2.1 </a:t>
            </a:r>
            <a:r>
              <a:rPr lang="fr-FR" b="1" dirty="0"/>
              <a:t>Les </a:t>
            </a:r>
            <a:r>
              <a:rPr lang="fr-FR" b="1" dirty="0" smtClean="0"/>
              <a:t>activités </a:t>
            </a:r>
            <a:r>
              <a:rPr lang="fr-FR" b="1" dirty="0"/>
              <a:t>d’enseignements </a:t>
            </a:r>
            <a:r>
              <a:rPr lang="fr-FR" b="1" dirty="0" smtClean="0"/>
              <a:t>exercées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fr-FR" dirty="0"/>
              <a:t>Vous pouvez lister les </a:t>
            </a:r>
            <a:r>
              <a:rPr lang="fr-FR" dirty="0" smtClean="0"/>
              <a:t>activités </a:t>
            </a:r>
            <a:r>
              <a:rPr lang="fr-FR" dirty="0"/>
              <a:t>de formation dont vous avez </a:t>
            </a:r>
            <a:r>
              <a:rPr lang="fr-FR" dirty="0" smtClean="0"/>
              <a:t>été </a:t>
            </a:r>
            <a:r>
              <a:rPr lang="fr-FR" dirty="0"/>
              <a:t>responsable : </a:t>
            </a:r>
          </a:p>
          <a:p>
            <a:pPr marL="742950" lvl="1" indent="-285750" algn="just">
              <a:buFont typeface="Arial" charset="0"/>
              <a:buChar char="•"/>
            </a:pPr>
            <a:r>
              <a:rPr lang="fr-FR" dirty="0"/>
              <a:t>Par niveau </a:t>
            </a:r>
          </a:p>
          <a:p>
            <a:pPr marL="742950" lvl="1" indent="-285750" algn="just">
              <a:buFont typeface="Arial" charset="0"/>
              <a:buChar char="•"/>
            </a:pPr>
            <a:r>
              <a:rPr lang="fr-FR" dirty="0"/>
              <a:t>Par type de formation </a:t>
            </a:r>
          </a:p>
          <a:p>
            <a:pPr lvl="1" algn="just"/>
            <a:endParaRPr lang="fr-FR" dirty="0"/>
          </a:p>
          <a:p>
            <a:pPr marL="285750" indent="-285750" algn="just">
              <a:buFont typeface="Arial" charset="0"/>
              <a:buChar char="•"/>
            </a:pPr>
            <a:r>
              <a:rPr lang="fr-FR" dirty="0" smtClean="0"/>
              <a:t>Précisez </a:t>
            </a:r>
            <a:r>
              <a:rPr lang="fr-FR" dirty="0"/>
              <a:t>le volume des prestations </a:t>
            </a:r>
            <a:r>
              <a:rPr lang="fr-FR" dirty="0" smtClean="0"/>
              <a:t>pédagogiques </a:t>
            </a:r>
            <a:r>
              <a:rPr lang="fr-FR" dirty="0"/>
              <a:t>(cours, TP, </a:t>
            </a:r>
            <a:r>
              <a:rPr lang="fr-FR" dirty="0" smtClean="0"/>
              <a:t>mémoires</a:t>
            </a:r>
            <a:r>
              <a:rPr lang="fr-FR" dirty="0"/>
              <a:t>, </a:t>
            </a:r>
            <a:r>
              <a:rPr lang="fr-FR" dirty="0" smtClean="0"/>
              <a:t>thèses</a:t>
            </a:r>
            <a:r>
              <a:rPr lang="fr-FR" dirty="0"/>
              <a:t>, conseil aux </a:t>
            </a:r>
            <a:r>
              <a:rPr lang="fr-FR" dirty="0" smtClean="0"/>
              <a:t>étudiants...), </a:t>
            </a:r>
            <a:r>
              <a:rPr lang="fr-FR" dirty="0"/>
              <a:t>la </a:t>
            </a:r>
            <a:r>
              <a:rPr lang="fr-FR" dirty="0" smtClean="0"/>
              <a:t>méthode </a:t>
            </a:r>
            <a:r>
              <a:rPr lang="fr-FR" dirty="0"/>
              <a:t>de formation choisie, la </a:t>
            </a:r>
            <a:r>
              <a:rPr lang="fr-FR" dirty="0" smtClean="0"/>
              <a:t>filière concernée</a:t>
            </a:r>
            <a:r>
              <a:rPr lang="fr-FR" dirty="0"/>
              <a:t>, le nombre </a:t>
            </a:r>
            <a:r>
              <a:rPr lang="fr-FR" dirty="0" smtClean="0"/>
              <a:t>d’étudiants.</a:t>
            </a:r>
          </a:p>
          <a:p>
            <a:pPr algn="just"/>
            <a:endParaRPr lang="fr-FR" dirty="0"/>
          </a:p>
          <a:p>
            <a:pPr marL="285750" indent="-285750" algn="just">
              <a:buFont typeface="Arial" charset="0"/>
              <a:buChar char="•"/>
            </a:pPr>
            <a:r>
              <a:rPr lang="fr-FR" dirty="0"/>
              <a:t>Encadrez-vous des travaux de fin </a:t>
            </a:r>
            <a:r>
              <a:rPr lang="fr-FR" dirty="0" smtClean="0"/>
              <a:t>d’études</a:t>
            </a:r>
            <a:r>
              <a:rPr lang="fr-FR" dirty="0"/>
              <a:t>, des stages ? </a:t>
            </a:r>
          </a:p>
        </p:txBody>
      </p:sp>
    </p:spTree>
    <p:extLst>
      <p:ext uri="{BB962C8B-B14F-4D97-AF65-F5344CB8AC3E}">
        <p14:creationId xmlns:p14="http://schemas.microsoft.com/office/powerpoint/2010/main" val="22007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ctrTitle"/>
          </p:nvPr>
        </p:nvSpPr>
        <p:spPr>
          <a:xfrm>
            <a:off x="1763588" y="189459"/>
            <a:ext cx="7200900" cy="503237"/>
          </a:xfrm>
        </p:spPr>
        <p:txBody>
          <a:bodyPr/>
          <a:lstStyle/>
          <a:p>
            <a:r>
              <a:rPr lang="fr-FR" b="1" dirty="0"/>
              <a:t>1. </a:t>
            </a:r>
            <a:r>
              <a:rPr lang="fr-FR" b="1" dirty="0" smtClean="0"/>
              <a:t>Présentation </a:t>
            </a:r>
            <a:r>
              <a:rPr lang="fr-FR" b="1" dirty="0"/>
              <a:t>de </a:t>
            </a:r>
            <a:r>
              <a:rPr lang="fr-FR" b="1" dirty="0" smtClean="0"/>
              <a:t>l’activité </a:t>
            </a:r>
            <a:r>
              <a:rPr lang="fr-FR" b="1" dirty="0"/>
              <a:t>d’enseignement 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680995" y="4149080"/>
            <a:ext cx="8208912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/>
              <a:t>2.4 Accompagnement et tutorat </a:t>
            </a:r>
            <a:endParaRPr lang="fr-FR" dirty="0"/>
          </a:p>
          <a:p>
            <a:pPr marL="285750" indent="-285750" algn="just">
              <a:buFont typeface="Arial" charset="0"/>
              <a:buChar char="•"/>
            </a:pPr>
            <a:r>
              <a:rPr lang="fr-FR" dirty="0"/>
              <a:t>Menez-vous des actions </a:t>
            </a:r>
            <a:r>
              <a:rPr lang="fr-FR" dirty="0" smtClean="0"/>
              <a:t>spécifiques </a:t>
            </a:r>
            <a:r>
              <a:rPr lang="fr-FR" dirty="0"/>
              <a:t>de tutorat ou d’accompagnement </a:t>
            </a:r>
            <a:r>
              <a:rPr lang="fr-FR" dirty="0" smtClean="0"/>
              <a:t>d’étudiants</a:t>
            </a:r>
            <a:r>
              <a:rPr lang="fr-FR" dirty="0"/>
              <a:t> </a:t>
            </a:r>
            <a:r>
              <a:rPr lang="fr-FR" dirty="0" smtClean="0"/>
              <a:t>? Par </a:t>
            </a:r>
            <a:r>
              <a:rPr lang="fr-FR" dirty="0"/>
              <a:t>exemple dans le cadre de la construction de leur projet professionnel </a:t>
            </a:r>
          </a:p>
          <a:p>
            <a:pPr marL="285750" indent="-285750" algn="just">
              <a:buFont typeface="Arial" charset="0"/>
              <a:buChar char="•"/>
            </a:pPr>
            <a:endParaRPr lang="fr-FR" dirty="0" smtClean="0"/>
          </a:p>
          <a:p>
            <a:pPr marL="285750" indent="-285750" algn="just">
              <a:buFont typeface="Arial" charset="0"/>
              <a:buChar char="•"/>
            </a:pPr>
            <a:r>
              <a:rPr lang="fr-FR" dirty="0" smtClean="0"/>
              <a:t>Participez-vous </a:t>
            </a:r>
            <a:r>
              <a:rPr lang="fr-FR" dirty="0"/>
              <a:t>à des actions du type « les </a:t>
            </a:r>
            <a:r>
              <a:rPr lang="fr-FR" dirty="0" smtClean="0"/>
              <a:t>cordées </a:t>
            </a:r>
            <a:r>
              <a:rPr lang="fr-FR" dirty="0"/>
              <a:t>de la </a:t>
            </a:r>
            <a:r>
              <a:rPr lang="fr-FR" dirty="0" smtClean="0"/>
              <a:t>réussite </a:t>
            </a:r>
            <a:r>
              <a:rPr lang="fr-FR" dirty="0"/>
              <a:t>», accueil de </a:t>
            </a:r>
            <a:r>
              <a:rPr lang="fr-FR" dirty="0" smtClean="0"/>
              <a:t>collégiens</a:t>
            </a:r>
            <a:r>
              <a:rPr lang="fr-FR" dirty="0"/>
              <a:t>, </a:t>
            </a:r>
            <a:r>
              <a:rPr lang="fr-FR" dirty="0" smtClean="0"/>
              <a:t>médiations </a:t>
            </a:r>
            <a:r>
              <a:rPr lang="fr-FR" dirty="0"/>
              <a:t>scientifiques, </a:t>
            </a:r>
            <a:endParaRPr lang="fr-FR" dirty="0"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0995" y="1405225"/>
            <a:ext cx="8208912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/>
              <a:t>2.3 Les travaux pluridisciplinaires </a:t>
            </a:r>
            <a:r>
              <a:rPr lang="fr-FR" b="1" dirty="0" smtClean="0"/>
              <a:t>pédagogiques </a:t>
            </a:r>
            <a:endParaRPr lang="fr-FR" dirty="0"/>
          </a:p>
          <a:p>
            <a:pPr marL="285750" indent="-285750">
              <a:buFont typeface="Arial" charset="0"/>
              <a:buChar char="•"/>
            </a:pPr>
            <a:r>
              <a:rPr lang="fr-FR" dirty="0"/>
              <a:t>Avez-vous </a:t>
            </a:r>
            <a:r>
              <a:rPr lang="fr-FR" dirty="0" smtClean="0"/>
              <a:t>été </a:t>
            </a:r>
            <a:r>
              <a:rPr lang="fr-FR" dirty="0" err="1" smtClean="0"/>
              <a:t>impliqué-e</a:t>
            </a:r>
            <a:r>
              <a:rPr lang="fr-FR" dirty="0" smtClean="0"/>
              <a:t> </a:t>
            </a:r>
            <a:r>
              <a:rPr lang="fr-FR" dirty="0"/>
              <a:t>dans des projets </a:t>
            </a:r>
            <a:r>
              <a:rPr lang="fr-FR" dirty="0" smtClean="0"/>
              <a:t>pédagogiques d'équipes ?</a:t>
            </a:r>
          </a:p>
          <a:p>
            <a:pPr marL="285750" indent="-285750">
              <a:buFont typeface="Arial" charset="0"/>
              <a:buChar char="•"/>
            </a:pPr>
            <a:endParaRPr lang="fr-FR" dirty="0"/>
          </a:p>
          <a:p>
            <a:pPr marL="285750" indent="-285750">
              <a:buFont typeface="Arial" charset="0"/>
              <a:buChar char="•"/>
            </a:pPr>
            <a:r>
              <a:rPr lang="fr-FR" dirty="0" smtClean="0"/>
              <a:t>Décrivez </a:t>
            </a:r>
            <a:r>
              <a:rPr lang="fr-FR" dirty="0"/>
              <a:t>les actions collectives dans lesquelles vous avez pu vous engager. </a:t>
            </a:r>
            <a:endParaRPr lang="fr-FR" dirty="0" smtClean="0"/>
          </a:p>
          <a:p>
            <a:pPr marL="285750" indent="-285750">
              <a:buFont typeface="Arial" charset="0"/>
              <a:buChar char="•"/>
            </a:pPr>
            <a:endParaRPr lang="fr-FR" dirty="0"/>
          </a:p>
          <a:p>
            <a:pPr marL="285750" indent="-285750">
              <a:buFont typeface="Arial" charset="0"/>
              <a:buChar char="•"/>
            </a:pPr>
            <a:r>
              <a:rPr lang="fr-FR" dirty="0" smtClean="0"/>
              <a:t>Avez-vous mis </a:t>
            </a:r>
            <a:r>
              <a:rPr lang="fr-FR" dirty="0"/>
              <a:t>en place ou </a:t>
            </a:r>
            <a:r>
              <a:rPr lang="fr-FR" dirty="0" smtClean="0"/>
              <a:t>été </a:t>
            </a:r>
            <a:r>
              <a:rPr lang="fr-FR" dirty="0"/>
              <a:t>à l’origine d’une </a:t>
            </a:r>
            <a:r>
              <a:rPr lang="fr-FR" dirty="0" smtClean="0"/>
              <a:t>équipe </a:t>
            </a:r>
            <a:r>
              <a:rPr lang="fr-FR" dirty="0"/>
              <a:t>de travail sur des projets de formation ? </a:t>
            </a:r>
            <a:endParaRPr lang="fr-F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5740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ctrTitle"/>
          </p:nvPr>
        </p:nvSpPr>
        <p:spPr>
          <a:xfrm>
            <a:off x="1763588" y="189459"/>
            <a:ext cx="7200900" cy="503237"/>
          </a:xfrm>
        </p:spPr>
        <p:txBody>
          <a:bodyPr/>
          <a:lstStyle/>
          <a:p>
            <a:r>
              <a:rPr lang="fr-FR" b="1" dirty="0"/>
              <a:t>3. Rayonnement et </a:t>
            </a:r>
            <a:r>
              <a:rPr lang="fr-FR" b="1" dirty="0" smtClean="0"/>
              <a:t>activités </a:t>
            </a:r>
            <a:r>
              <a:rPr lang="fr-FR" b="1" dirty="0"/>
              <a:t>internationales 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683568" y="4149080"/>
            <a:ext cx="8208912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/>
              <a:t>3.2 </a:t>
            </a:r>
            <a:r>
              <a:rPr lang="fr-FR" b="1" dirty="0" smtClean="0"/>
              <a:t>Activités </a:t>
            </a:r>
            <a:r>
              <a:rPr lang="fr-FR" b="1" dirty="0"/>
              <a:t>internationales </a:t>
            </a:r>
            <a:endParaRPr lang="fr-FR" dirty="0"/>
          </a:p>
          <a:p>
            <a:pPr marL="285750" indent="-285750" algn="just">
              <a:buFont typeface="Arial" charset="0"/>
              <a:buChar char="•"/>
            </a:pPr>
            <a:r>
              <a:rPr lang="fr-FR" dirty="0"/>
              <a:t>Menez-vous des enseignements à </a:t>
            </a:r>
            <a:r>
              <a:rPr lang="fr-FR" dirty="0" smtClean="0"/>
              <a:t>l’étranger ?</a:t>
            </a:r>
          </a:p>
          <a:p>
            <a:pPr algn="just"/>
            <a:endParaRPr lang="fr-FR" dirty="0" smtClean="0"/>
          </a:p>
          <a:p>
            <a:pPr marL="285750" indent="-285750" algn="just">
              <a:buFont typeface="Arial" charset="0"/>
              <a:buChar char="•"/>
            </a:pPr>
            <a:r>
              <a:rPr lang="fr-FR" dirty="0" smtClean="0"/>
              <a:t>Avez-vous reçu </a:t>
            </a:r>
            <a:r>
              <a:rPr lang="fr-FR" dirty="0"/>
              <a:t>des </a:t>
            </a:r>
            <a:r>
              <a:rPr lang="fr-FR" dirty="0" smtClean="0"/>
              <a:t>collègues d’établissements étrangers </a:t>
            </a:r>
            <a:r>
              <a:rPr lang="fr-FR" dirty="0"/>
              <a:t>dans le cadre </a:t>
            </a:r>
            <a:r>
              <a:rPr lang="fr-FR" dirty="0" smtClean="0"/>
              <a:t>d’échanges </a:t>
            </a:r>
            <a:r>
              <a:rPr lang="fr-FR" dirty="0"/>
              <a:t>de pratiques ? </a:t>
            </a:r>
          </a:p>
        </p:txBody>
      </p:sp>
      <p:sp>
        <p:nvSpPr>
          <p:cNvPr id="4" name="Rectangle 3"/>
          <p:cNvSpPr/>
          <p:nvPr/>
        </p:nvSpPr>
        <p:spPr>
          <a:xfrm>
            <a:off x="683568" y="1565576"/>
            <a:ext cx="8208912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/>
              <a:t>3.1 Rayonnement national </a:t>
            </a:r>
            <a:endParaRPr lang="fr-FR" dirty="0"/>
          </a:p>
          <a:p>
            <a:pPr marL="285750" indent="-285750" algn="just">
              <a:buFont typeface="Arial" charset="0"/>
              <a:buChar char="•"/>
            </a:pPr>
            <a:r>
              <a:rPr lang="fr-FR" dirty="0"/>
              <a:t>Etes-vous </a:t>
            </a:r>
            <a:r>
              <a:rPr lang="fr-FR" dirty="0" err="1" smtClean="0"/>
              <a:t>amené-e</a:t>
            </a:r>
            <a:r>
              <a:rPr lang="fr-FR" dirty="0" smtClean="0"/>
              <a:t> </a:t>
            </a:r>
            <a:r>
              <a:rPr lang="fr-FR" dirty="0"/>
              <a:t>à produire des enseignements dans d’autres institutions ? </a:t>
            </a:r>
            <a:r>
              <a:rPr lang="fr-FR" dirty="0" smtClean="0"/>
              <a:t>Avez-vous reçu </a:t>
            </a:r>
            <a:r>
              <a:rPr lang="fr-FR" dirty="0"/>
              <a:t>des </a:t>
            </a:r>
            <a:r>
              <a:rPr lang="fr-FR" dirty="0" smtClean="0"/>
              <a:t>collègues </a:t>
            </a:r>
            <a:r>
              <a:rPr lang="fr-FR" dirty="0"/>
              <a:t>d’autres </a:t>
            </a:r>
            <a:r>
              <a:rPr lang="fr-FR" dirty="0" smtClean="0"/>
              <a:t>établissements </a:t>
            </a:r>
            <a:r>
              <a:rPr lang="fr-FR" dirty="0"/>
              <a:t>dans le cadre </a:t>
            </a:r>
            <a:r>
              <a:rPr lang="fr-FR" dirty="0" smtClean="0"/>
              <a:t>d’échanges </a:t>
            </a:r>
            <a:r>
              <a:rPr lang="fr-FR" dirty="0"/>
              <a:t>de pratiques </a:t>
            </a:r>
            <a:r>
              <a:rPr lang="fr-FR" dirty="0" smtClean="0"/>
              <a:t>?</a:t>
            </a:r>
          </a:p>
          <a:p>
            <a:pPr algn="just"/>
            <a:endParaRPr lang="fr-FR" dirty="0" smtClean="0"/>
          </a:p>
          <a:p>
            <a:pPr marL="285750" indent="-285750" algn="just">
              <a:buFont typeface="Arial" charset="0"/>
              <a:buChar char="•"/>
            </a:pPr>
            <a:r>
              <a:rPr lang="fr-FR" dirty="0" smtClean="0"/>
              <a:t>Participez-vous </a:t>
            </a:r>
            <a:r>
              <a:rPr lang="fr-FR" dirty="0"/>
              <a:t>à des groupes de mutualisation ? </a:t>
            </a:r>
          </a:p>
        </p:txBody>
      </p:sp>
    </p:spTree>
    <p:extLst>
      <p:ext uri="{BB962C8B-B14F-4D97-AF65-F5344CB8AC3E}">
        <p14:creationId xmlns:p14="http://schemas.microsoft.com/office/powerpoint/2010/main" val="41634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ctrTitle"/>
          </p:nvPr>
        </p:nvSpPr>
        <p:spPr>
          <a:xfrm>
            <a:off x="1763588" y="189459"/>
            <a:ext cx="7200900" cy="503237"/>
          </a:xfrm>
        </p:spPr>
        <p:txBody>
          <a:bodyPr/>
          <a:lstStyle/>
          <a:p>
            <a:r>
              <a:rPr lang="fr-FR" b="1" dirty="0"/>
              <a:t>4. L’investissement en </a:t>
            </a:r>
            <a:r>
              <a:rPr lang="fr-FR" b="1" dirty="0" smtClean="0"/>
              <a:t>pédagogie 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683568" y="3429000"/>
            <a:ext cx="8208912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b="1" dirty="0"/>
              <a:t>4.2 Les recherches et les publications à </a:t>
            </a:r>
            <a:r>
              <a:rPr lang="fr-FR" b="1" dirty="0" smtClean="0"/>
              <a:t>caractère pédagogique </a:t>
            </a:r>
            <a:endParaRPr lang="fr-FR" dirty="0"/>
          </a:p>
          <a:p>
            <a:pPr marL="285750" indent="-285750" algn="just">
              <a:buFont typeface="Arial" charset="0"/>
              <a:buChar char="•"/>
            </a:pPr>
            <a:r>
              <a:rPr lang="fr-FR" dirty="0"/>
              <a:t>Avez-vous </a:t>
            </a:r>
            <a:r>
              <a:rPr lang="fr-FR" dirty="0" smtClean="0"/>
              <a:t>mené </a:t>
            </a:r>
            <a:r>
              <a:rPr lang="fr-FR" dirty="0"/>
              <a:t>des recherches, </a:t>
            </a:r>
            <a:r>
              <a:rPr lang="fr-FR" dirty="0" smtClean="0"/>
              <a:t>réalisé </a:t>
            </a:r>
            <a:r>
              <a:rPr lang="fr-FR" dirty="0"/>
              <a:t>des communications, produit des publications, </a:t>
            </a:r>
            <a:r>
              <a:rPr lang="fr-FR" dirty="0" smtClean="0"/>
              <a:t>rédigé </a:t>
            </a:r>
            <a:r>
              <a:rPr lang="fr-FR" dirty="0"/>
              <a:t>des articles en </a:t>
            </a:r>
            <a:r>
              <a:rPr lang="fr-FR" dirty="0" smtClean="0"/>
              <a:t>pédagogie </a:t>
            </a:r>
            <a:r>
              <a:rPr lang="fr-FR" dirty="0"/>
              <a:t>? Dans quel cadre </a:t>
            </a:r>
            <a:r>
              <a:rPr lang="fr-FR" dirty="0" smtClean="0"/>
              <a:t>?</a:t>
            </a:r>
          </a:p>
          <a:p>
            <a:pPr marL="285750" indent="-285750" algn="just">
              <a:buFont typeface="Arial" charset="0"/>
              <a:buChar char="•"/>
            </a:pPr>
            <a:endParaRPr lang="fr-FR" dirty="0"/>
          </a:p>
          <a:p>
            <a:pPr marL="285750" indent="-285750" algn="just">
              <a:buFont typeface="Arial" charset="0"/>
              <a:buChar char="•"/>
            </a:pPr>
            <a:r>
              <a:rPr lang="fr-FR" dirty="0" smtClean="0"/>
              <a:t>Avez-vous été </a:t>
            </a:r>
            <a:r>
              <a:rPr lang="fr-FR" dirty="0" err="1" smtClean="0"/>
              <a:t>impliqué-e</a:t>
            </a:r>
            <a:r>
              <a:rPr lang="fr-FR" dirty="0" smtClean="0"/>
              <a:t> </a:t>
            </a:r>
            <a:r>
              <a:rPr lang="fr-FR" dirty="0"/>
              <a:t>ou pris des </a:t>
            </a:r>
            <a:r>
              <a:rPr lang="fr-FR" dirty="0" smtClean="0"/>
              <a:t>responsabilités </a:t>
            </a:r>
            <a:r>
              <a:rPr lang="fr-FR" dirty="0"/>
              <a:t>dans des </a:t>
            </a:r>
            <a:r>
              <a:rPr lang="fr-FR" dirty="0" smtClean="0"/>
              <a:t>comités </a:t>
            </a:r>
            <a:r>
              <a:rPr lang="fr-FR" dirty="0"/>
              <a:t>de programme ? </a:t>
            </a:r>
          </a:p>
        </p:txBody>
      </p:sp>
      <p:sp>
        <p:nvSpPr>
          <p:cNvPr id="4" name="Rectangle 3"/>
          <p:cNvSpPr/>
          <p:nvPr/>
        </p:nvSpPr>
        <p:spPr>
          <a:xfrm>
            <a:off x="683568" y="1268760"/>
            <a:ext cx="8208912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b="1" dirty="0"/>
              <a:t>4.1 Les formations </a:t>
            </a:r>
            <a:r>
              <a:rPr lang="fr-FR" b="1" dirty="0" smtClean="0"/>
              <a:t>pédagogiques </a:t>
            </a:r>
            <a:endParaRPr lang="fr-FR" dirty="0"/>
          </a:p>
          <a:p>
            <a:pPr marL="285750" indent="-285750" algn="just">
              <a:buFont typeface="Arial" charset="0"/>
              <a:buChar char="•"/>
            </a:pPr>
            <a:r>
              <a:rPr lang="fr-FR" dirty="0"/>
              <a:t>Avez-vous </a:t>
            </a:r>
            <a:r>
              <a:rPr lang="fr-FR" dirty="0" smtClean="0"/>
              <a:t>participé </a:t>
            </a:r>
            <a:r>
              <a:rPr lang="fr-FR" dirty="0"/>
              <a:t>à des </a:t>
            </a:r>
            <a:r>
              <a:rPr lang="fr-FR" dirty="0" smtClean="0"/>
              <a:t>activités </a:t>
            </a:r>
            <a:r>
              <a:rPr lang="fr-FR" dirty="0"/>
              <a:t>de </a:t>
            </a:r>
            <a:r>
              <a:rPr lang="fr-FR" dirty="0" smtClean="0"/>
              <a:t>développement </a:t>
            </a:r>
            <a:r>
              <a:rPr lang="fr-FR" dirty="0"/>
              <a:t>professionnel en </a:t>
            </a:r>
            <a:r>
              <a:rPr lang="fr-FR" dirty="0" smtClean="0"/>
              <a:t>pédagogie conférences</a:t>
            </a:r>
            <a:r>
              <a:rPr lang="fr-FR" dirty="0"/>
              <a:t>, formations, </a:t>
            </a:r>
            <a:r>
              <a:rPr lang="fr-FR" dirty="0" smtClean="0"/>
              <a:t>séminaires</a:t>
            </a:r>
            <a:r>
              <a:rPr lang="fr-FR" dirty="0"/>
              <a:t>,... </a:t>
            </a:r>
            <a:r>
              <a:rPr lang="fr-FR" dirty="0" smtClean="0"/>
              <a:t>?</a:t>
            </a:r>
          </a:p>
          <a:p>
            <a:pPr algn="just"/>
            <a:endParaRPr lang="fr-FR" dirty="0" smtClean="0"/>
          </a:p>
          <a:p>
            <a:pPr marL="285750" indent="-285750" algn="just">
              <a:buFont typeface="Arial" charset="0"/>
              <a:buChar char="•"/>
            </a:pPr>
            <a:r>
              <a:rPr lang="fr-FR" dirty="0" smtClean="0"/>
              <a:t>Menez-vous </a:t>
            </a:r>
            <a:r>
              <a:rPr lang="fr-FR" dirty="0"/>
              <a:t>une </a:t>
            </a:r>
            <a:r>
              <a:rPr lang="fr-FR" dirty="0" smtClean="0"/>
              <a:t>activité </a:t>
            </a:r>
            <a:r>
              <a:rPr lang="fr-FR" dirty="0"/>
              <a:t>de veille </a:t>
            </a:r>
            <a:r>
              <a:rPr lang="fr-FR" dirty="0" smtClean="0"/>
              <a:t>?</a:t>
            </a:r>
          </a:p>
          <a:p>
            <a:pPr algn="just"/>
            <a:endParaRPr lang="fr-FR" dirty="0" smtClean="0"/>
          </a:p>
          <a:p>
            <a:pPr marL="285750" indent="-285750" algn="just">
              <a:buFont typeface="Arial" charset="0"/>
              <a:buChar char="•"/>
            </a:pPr>
            <a:r>
              <a:rPr lang="fr-FR" dirty="0" smtClean="0"/>
              <a:t>Avez-vous </a:t>
            </a:r>
            <a:r>
              <a:rPr lang="fr-FR" dirty="0"/>
              <a:t>suivi des formations en </a:t>
            </a:r>
            <a:r>
              <a:rPr lang="fr-FR" dirty="0" smtClean="0"/>
              <a:t>pédagogie </a:t>
            </a:r>
            <a:r>
              <a:rPr lang="fr-FR" i="1" dirty="0"/>
              <a:t>? 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683568" y="5312241"/>
            <a:ext cx="8208912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b="1" dirty="0"/>
              <a:t>4.3 Les </a:t>
            </a:r>
            <a:r>
              <a:rPr lang="fr-FR" b="1" dirty="0" smtClean="0"/>
              <a:t>évaluations </a:t>
            </a:r>
            <a:r>
              <a:rPr lang="fr-FR" b="1" dirty="0"/>
              <a:t>des </a:t>
            </a:r>
            <a:r>
              <a:rPr lang="fr-FR" b="1" dirty="0" smtClean="0"/>
              <a:t>activités </a:t>
            </a:r>
            <a:r>
              <a:rPr lang="fr-FR" b="1" dirty="0"/>
              <a:t>d’enseignement </a:t>
            </a:r>
            <a:endParaRPr lang="fr-FR" dirty="0"/>
          </a:p>
          <a:p>
            <a:pPr marL="285750" indent="-285750" algn="just">
              <a:buFont typeface="Arial" charset="0"/>
              <a:buChar char="•"/>
            </a:pPr>
            <a:r>
              <a:rPr lang="fr-FR" dirty="0"/>
              <a:t>Recueil et analyse des avis des </a:t>
            </a:r>
            <a:r>
              <a:rPr lang="fr-FR" dirty="0" smtClean="0"/>
              <a:t>étudiants </a:t>
            </a:r>
            <a:r>
              <a:rPr lang="fr-FR" dirty="0"/>
              <a:t>à propos des enseignements </a:t>
            </a:r>
            <a:r>
              <a:rPr lang="fr-FR" dirty="0" smtClean="0"/>
              <a:t>dispensés </a:t>
            </a:r>
            <a:endParaRPr lang="fr-FR" dirty="0"/>
          </a:p>
          <a:p>
            <a:pPr marL="742950" lvl="1" indent="-285750" algn="just">
              <a:buFont typeface="Arial" charset="0"/>
              <a:buChar char="•"/>
            </a:pPr>
            <a:r>
              <a:rPr lang="fr-FR" dirty="0"/>
              <a:t>Soit suite à des </a:t>
            </a:r>
            <a:r>
              <a:rPr lang="fr-FR" dirty="0" smtClean="0"/>
              <a:t>évaluations </a:t>
            </a:r>
            <a:r>
              <a:rPr lang="fr-FR" dirty="0"/>
              <a:t>institutionnelles </a:t>
            </a:r>
          </a:p>
          <a:p>
            <a:pPr marL="742950" lvl="1" indent="-285750" algn="just">
              <a:buFont typeface="Arial" charset="0"/>
              <a:buChar char="•"/>
            </a:pPr>
            <a:r>
              <a:rPr lang="fr-FR" dirty="0"/>
              <a:t>Soit suite à des </a:t>
            </a:r>
            <a:r>
              <a:rPr lang="fr-FR" dirty="0" smtClean="0"/>
              <a:t>évaluations </a:t>
            </a:r>
            <a:r>
              <a:rPr lang="fr-FR" dirty="0"/>
              <a:t>à votre demande </a:t>
            </a:r>
          </a:p>
        </p:txBody>
      </p:sp>
    </p:spTree>
    <p:extLst>
      <p:ext uri="{BB962C8B-B14F-4D97-AF65-F5344CB8AC3E}">
        <p14:creationId xmlns:p14="http://schemas.microsoft.com/office/powerpoint/2010/main" val="130075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ctrTitle"/>
          </p:nvPr>
        </p:nvSpPr>
        <p:spPr>
          <a:xfrm>
            <a:off x="1763588" y="189459"/>
            <a:ext cx="7200900" cy="503237"/>
          </a:xfrm>
        </p:spPr>
        <p:txBody>
          <a:bodyPr/>
          <a:lstStyle/>
          <a:p>
            <a:r>
              <a:rPr lang="fr-FR" b="1" dirty="0" smtClean="0"/>
              <a:t>5</a:t>
            </a:r>
            <a:r>
              <a:rPr lang="fr-FR" b="1" dirty="0"/>
              <a:t>. Bilan et recommandations 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683568" y="1268760"/>
            <a:ext cx="8208912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Arial" charset="0"/>
              <a:buChar char="•"/>
            </a:pPr>
            <a:r>
              <a:rPr lang="fr-FR" dirty="0"/>
              <a:t>Quel bilan faites-vous de votre parcours </a:t>
            </a:r>
            <a:r>
              <a:rPr lang="fr-FR" dirty="0" smtClean="0"/>
              <a:t>d’</a:t>
            </a:r>
            <a:r>
              <a:rPr lang="fr-FR" dirty="0" err="1" smtClean="0"/>
              <a:t>enseignant-e</a:t>
            </a:r>
            <a:r>
              <a:rPr lang="fr-FR" dirty="0" smtClean="0"/>
              <a:t> </a:t>
            </a:r>
            <a:r>
              <a:rPr lang="fr-FR" dirty="0"/>
              <a:t>? </a:t>
            </a:r>
            <a:endParaRPr lang="fr-FR" dirty="0" smtClean="0"/>
          </a:p>
          <a:p>
            <a:pPr marL="285750" indent="-285750" algn="just">
              <a:buFont typeface="Arial" charset="0"/>
              <a:buChar char="•"/>
            </a:pPr>
            <a:r>
              <a:rPr lang="fr-FR" dirty="0" smtClean="0"/>
              <a:t>Quelles </a:t>
            </a:r>
            <a:r>
              <a:rPr lang="fr-FR" dirty="0"/>
              <a:t>perspectives envisagez-vous </a:t>
            </a:r>
            <a:r>
              <a:rPr lang="fr-FR" dirty="0" smtClean="0"/>
              <a:t>?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fr-FR" dirty="0" smtClean="0"/>
              <a:t>Quelle </a:t>
            </a:r>
            <a:r>
              <a:rPr lang="fr-FR" dirty="0"/>
              <a:t>est votre conception de la </a:t>
            </a:r>
            <a:r>
              <a:rPr lang="fr-FR" dirty="0" smtClean="0"/>
              <a:t>formation?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fr-FR" dirty="0" smtClean="0"/>
              <a:t>Quelle </a:t>
            </a:r>
            <a:r>
              <a:rPr lang="fr-FR" dirty="0"/>
              <a:t>est aujourd’hui votre vision de l’enseignement ? </a:t>
            </a:r>
            <a:endParaRPr lang="fr-FR" dirty="0" smtClean="0"/>
          </a:p>
          <a:p>
            <a:pPr marL="285750" indent="-285750" algn="just">
              <a:buFont typeface="Arial" charset="0"/>
              <a:buChar char="•"/>
            </a:pPr>
            <a:r>
              <a:rPr lang="fr-FR" dirty="0" smtClean="0"/>
              <a:t>Quelles </a:t>
            </a:r>
            <a:r>
              <a:rPr lang="fr-FR" dirty="0"/>
              <a:t>sont les valeurs que vous avez envie de transmettre ? </a:t>
            </a:r>
          </a:p>
        </p:txBody>
      </p:sp>
      <p:sp>
        <p:nvSpPr>
          <p:cNvPr id="5" name="Rectangle 4"/>
          <p:cNvSpPr/>
          <p:nvPr/>
        </p:nvSpPr>
        <p:spPr>
          <a:xfrm>
            <a:off x="683568" y="2924944"/>
            <a:ext cx="8208912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dirty="0" smtClean="0"/>
              <a:t>N’oubliez </a:t>
            </a:r>
            <a:r>
              <a:rPr lang="fr-FR" dirty="0"/>
              <a:t>pas de mentionner les </a:t>
            </a:r>
            <a:r>
              <a:rPr lang="fr-FR" dirty="0" smtClean="0"/>
              <a:t>responsabilités </a:t>
            </a:r>
            <a:r>
              <a:rPr lang="fr-FR" dirty="0"/>
              <a:t>de gestion </a:t>
            </a:r>
            <a:r>
              <a:rPr lang="fr-FR" dirty="0" smtClean="0"/>
              <a:t>pédagogique </a:t>
            </a:r>
            <a:r>
              <a:rPr lang="fr-FR" dirty="0"/>
              <a:t>que vous exercez </a:t>
            </a:r>
            <a:r>
              <a:rPr lang="fr-FR" dirty="0" smtClean="0"/>
              <a:t>: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fr-FR" dirty="0" smtClean="0"/>
              <a:t>Quelles </a:t>
            </a:r>
            <a:r>
              <a:rPr lang="fr-FR" dirty="0"/>
              <a:t>sont les </a:t>
            </a:r>
            <a:r>
              <a:rPr lang="fr-FR" dirty="0" smtClean="0"/>
              <a:t>responsabilités </a:t>
            </a:r>
            <a:r>
              <a:rPr lang="fr-FR" dirty="0"/>
              <a:t>que vous avez prises en </a:t>
            </a:r>
            <a:r>
              <a:rPr lang="fr-FR" dirty="0" smtClean="0"/>
              <a:t>matière </a:t>
            </a:r>
            <a:r>
              <a:rPr lang="fr-FR" dirty="0"/>
              <a:t>de gestion de formation ? 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fr-FR" dirty="0"/>
              <a:t>Avez-vous </a:t>
            </a:r>
            <a:r>
              <a:rPr lang="fr-FR" dirty="0" smtClean="0"/>
              <a:t>dirigé </a:t>
            </a:r>
            <a:r>
              <a:rPr lang="fr-FR" dirty="0"/>
              <a:t>ou </a:t>
            </a:r>
            <a:r>
              <a:rPr lang="fr-FR" dirty="0" smtClean="0"/>
              <a:t>développé </a:t>
            </a:r>
            <a:r>
              <a:rPr lang="fr-FR" dirty="0"/>
              <a:t>de nouveaux programmes d’enseignement ? Participez-vous à des partenariats avec d’autres </a:t>
            </a:r>
            <a:r>
              <a:rPr lang="fr-FR" dirty="0" smtClean="0"/>
              <a:t>établissements</a:t>
            </a:r>
            <a:r>
              <a:rPr lang="fr-FR" dirty="0"/>
              <a:t>? Dans quelle mesure ? </a:t>
            </a:r>
          </a:p>
        </p:txBody>
      </p:sp>
      <p:sp>
        <p:nvSpPr>
          <p:cNvPr id="6" name="Rectangle 5"/>
          <p:cNvSpPr/>
          <p:nvPr/>
        </p:nvSpPr>
        <p:spPr>
          <a:xfrm>
            <a:off x="683568" y="5157023"/>
            <a:ext cx="820891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dirty="0" smtClean="0"/>
              <a:t>Votre </a:t>
            </a:r>
            <a:r>
              <a:rPr lang="fr-FR" dirty="0"/>
              <a:t>dossier sera plus pertinent si vous pouvez mentionner des indicateurs quantitatifs et objectifs sur vos </a:t>
            </a:r>
            <a:r>
              <a:rPr lang="fr-FR" dirty="0" smtClean="0"/>
              <a:t>différentes </a:t>
            </a:r>
            <a:r>
              <a:rPr lang="fr-FR" dirty="0"/>
              <a:t>actions.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259632" y="6012577"/>
            <a:ext cx="7200800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1600" b="1" smtClean="0"/>
              <a:t>Annexes : </a:t>
            </a:r>
            <a:r>
              <a:rPr lang="fr-FR" sz="1600" dirty="0" smtClean="0"/>
              <a:t>Vous </a:t>
            </a:r>
            <a:r>
              <a:rPr lang="fr-FR" sz="1600" dirty="0"/>
              <a:t>pouvez fournir en annexe tous les documents qui peuvent confirmer votre implication en </a:t>
            </a:r>
            <a:r>
              <a:rPr lang="fr-FR" sz="1600" dirty="0" smtClean="0"/>
              <a:t>pédagogie </a:t>
            </a:r>
            <a:r>
              <a:rPr lang="fr-FR" sz="1600" dirty="0"/>
              <a:t>et dans vos </a:t>
            </a:r>
            <a:r>
              <a:rPr lang="fr-FR" sz="1600" dirty="0" smtClean="0"/>
              <a:t>activités </a:t>
            </a:r>
            <a:r>
              <a:rPr lang="fr-FR" sz="1600" dirty="0"/>
              <a:t>d’enseignement</a:t>
            </a:r>
            <a:r>
              <a:rPr lang="fr-FR" sz="1600"/>
              <a:t>. 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04146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ctrTitle"/>
          </p:nvPr>
        </p:nvSpPr>
        <p:spPr>
          <a:xfrm>
            <a:off x="1763588" y="189459"/>
            <a:ext cx="7200900" cy="503237"/>
          </a:xfrm>
        </p:spPr>
        <p:txBody>
          <a:bodyPr/>
          <a:lstStyle/>
          <a:p>
            <a:r>
              <a:rPr lang="fr-FR" dirty="0" smtClean="0"/>
              <a:t>Questions, débat, échanges</a:t>
            </a:r>
            <a:r>
              <a:rPr lang="is-IS" dirty="0" smtClean="0"/>
              <a:t>…</a:t>
            </a: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2555776" y="980727"/>
            <a:ext cx="6487225" cy="563231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Résumé</a:t>
            </a:r>
          </a:p>
          <a:p>
            <a:pPr marL="342900" indent="-342900">
              <a:buFont typeface="+mj-lt"/>
              <a:buAutoNum type="arabicPeriod"/>
            </a:pPr>
            <a:r>
              <a:rPr lang="fr-FR" b="1" dirty="0" smtClean="0"/>
              <a:t>Présentation de l’activité d’enseignement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Les principaux enseignements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La pratique pédagogique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Les publics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Les supports</a:t>
            </a:r>
          </a:p>
          <a:p>
            <a:pPr marL="342900" indent="-342900">
              <a:buFont typeface="+mj-lt"/>
              <a:buAutoNum type="arabicPeriod"/>
            </a:pPr>
            <a:r>
              <a:rPr lang="fr-FR" b="1" dirty="0" smtClean="0"/>
              <a:t>Présentation des enseignements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Les activités d’enseignement exercés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Les nouveaux enseignements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Les travaux pluridisciplinaires pédagogiques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Accompagnement et tutorat</a:t>
            </a:r>
          </a:p>
          <a:p>
            <a:pPr marL="342900" indent="-342900">
              <a:buFont typeface="+mj-lt"/>
              <a:buAutoNum type="arabicPeriod"/>
            </a:pPr>
            <a:r>
              <a:rPr lang="fr-FR" b="1" dirty="0" smtClean="0"/>
              <a:t>Rayonnement et activités internationales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Rayonnement national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Activités internationales</a:t>
            </a:r>
          </a:p>
          <a:p>
            <a:pPr marL="342900" indent="-342900">
              <a:buFont typeface="+mj-lt"/>
              <a:buAutoNum type="arabicPeriod"/>
            </a:pPr>
            <a:r>
              <a:rPr lang="fr-FR" b="1" dirty="0" smtClean="0"/>
              <a:t>L’investissement en pédagogie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Les formations pédagogiques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Les recherches et les publications à caractère pédagogique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Les évaluations des activités d’enseignement</a:t>
            </a:r>
          </a:p>
          <a:p>
            <a:pPr marL="342900" indent="-342900">
              <a:buFont typeface="+mj-lt"/>
              <a:buAutoNum type="arabicPeriod"/>
            </a:pPr>
            <a:r>
              <a:rPr lang="fr-FR" b="1" dirty="0" smtClean="0"/>
              <a:t>Bilan et recommandations</a:t>
            </a:r>
          </a:p>
          <a:p>
            <a:r>
              <a:rPr lang="fr-FR" dirty="0" smtClean="0"/>
              <a:t>Annexes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504" y="1484784"/>
            <a:ext cx="2292095" cy="1277392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5013176"/>
            <a:ext cx="2132732" cy="127443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812" y="3212976"/>
            <a:ext cx="2258787" cy="1136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79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35696" y="188640"/>
            <a:ext cx="7200800" cy="432049"/>
          </a:xfrm>
        </p:spPr>
        <p:txBody>
          <a:bodyPr/>
          <a:lstStyle/>
          <a:p>
            <a:pPr algn="r"/>
            <a:r>
              <a:rPr lang="fr-FR" dirty="0" smtClean="0"/>
              <a:t>Document rédigé dans le cadre du projet </a:t>
            </a:r>
            <a:br>
              <a:rPr lang="fr-FR" dirty="0" smtClean="0"/>
            </a:br>
            <a:r>
              <a:rPr lang="fr-FR" dirty="0" smtClean="0"/>
              <a:t>Défi Diversité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0032" y="1340768"/>
            <a:ext cx="4044396" cy="3956022"/>
          </a:xfrm>
          <a:prstGeom prst="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2780928"/>
            <a:ext cx="3817550" cy="3356009"/>
          </a:xfrm>
          <a:prstGeom prst="rect">
            <a:avLst/>
          </a:prstGeom>
          <a:ln w="57150">
            <a:solidFill>
              <a:schemeClr val="tx2">
                <a:lumMod val="60000"/>
                <a:lumOff val="40000"/>
              </a:schemeClr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567006" y="1772816"/>
            <a:ext cx="3186578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fr-FR" dirty="0"/>
              <a:t>http://</a:t>
            </a:r>
            <a:r>
              <a:rPr lang="fr-FR" dirty="0" err="1"/>
              <a:t>lms-defidiversites.isae.fr</a:t>
            </a:r>
            <a:r>
              <a:rPr lang="fr-FR" dirty="0"/>
              <a:t>/</a:t>
            </a:r>
          </a:p>
        </p:txBody>
      </p:sp>
      <p:sp>
        <p:nvSpPr>
          <p:cNvPr id="7" name="Flèche vers le haut 6"/>
          <p:cNvSpPr/>
          <p:nvPr/>
        </p:nvSpPr>
        <p:spPr>
          <a:xfrm rot="2788958">
            <a:off x="4111254" y="4045989"/>
            <a:ext cx="720080" cy="82588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67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Objectifs du document et de </a:t>
            </a:r>
            <a:r>
              <a:rPr lang="fr-FR" dirty="0" smtClean="0"/>
              <a:t>l’atelier</a:t>
            </a:r>
            <a:endParaRPr lang="fr-FR" dirty="0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691680" y="1421301"/>
            <a:ext cx="7200900" cy="5032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rgbClr val="566679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640632" y="1179909"/>
            <a:ext cx="6891808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ctr"/>
            <a:r>
              <a:rPr lang="fr-FR" dirty="0" smtClean="0"/>
              <a:t>Rédiger la </a:t>
            </a:r>
            <a:r>
              <a:rPr lang="fr-FR" dirty="0"/>
              <a:t>partie « </a:t>
            </a:r>
            <a:r>
              <a:rPr lang="fr-FR" dirty="0" smtClean="0"/>
              <a:t>Activités pédagogiques </a:t>
            </a:r>
            <a:r>
              <a:rPr lang="fr-FR" dirty="0"/>
              <a:t>» du rapport </a:t>
            </a:r>
            <a:r>
              <a:rPr lang="fr-FR" dirty="0" smtClean="0"/>
              <a:t>d’activités à </a:t>
            </a:r>
            <a:r>
              <a:rPr lang="fr-FR" dirty="0"/>
              <a:t>remettre dans le cas d’une demande de </a:t>
            </a:r>
            <a:r>
              <a:rPr lang="fr-FR" dirty="0" smtClean="0"/>
              <a:t>promotion</a:t>
            </a:r>
          </a:p>
          <a:p>
            <a:pPr marL="285750" indent="-285750"/>
            <a:r>
              <a:rPr lang="fr-FR" dirty="0" smtClean="0"/>
              <a:t>(date limite le 16 février 2017 à 16h sur le serveur GALAXIE/ELECTRA</a:t>
            </a:r>
            <a:r>
              <a:rPr lang="fr-FR" dirty="0"/>
              <a:t>).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67544" y="2425841"/>
            <a:ext cx="8064896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/>
              <a:t>Ce dossier doit vous permettre de : </a:t>
            </a:r>
            <a:endParaRPr lang="fr-FR" dirty="0"/>
          </a:p>
          <a:p>
            <a:pPr marL="742950" lvl="1" indent="-285750">
              <a:buFont typeface="Arial" charset="0"/>
              <a:buChar char="•"/>
            </a:pPr>
            <a:r>
              <a:rPr lang="fr-FR" dirty="0"/>
              <a:t>Faire reconnaitre le temps et les efforts consentis pour vos enseignements </a:t>
            </a:r>
          </a:p>
          <a:p>
            <a:pPr marL="742950" lvl="1" indent="-285750">
              <a:buFont typeface="Arial" charset="0"/>
              <a:buChar char="•"/>
            </a:pPr>
            <a:r>
              <a:rPr lang="fr-FR" dirty="0"/>
              <a:t>Prendre du recul et faire le bilan de votre </a:t>
            </a:r>
            <a:r>
              <a:rPr lang="fr-FR" dirty="0" smtClean="0"/>
              <a:t>façon </a:t>
            </a:r>
            <a:r>
              <a:rPr lang="fr-FR" dirty="0"/>
              <a:t>d’enseigner </a:t>
            </a:r>
          </a:p>
          <a:p>
            <a:pPr marL="742950" lvl="1" indent="-285750">
              <a:buFont typeface="Arial" charset="0"/>
              <a:buChar char="•"/>
            </a:pPr>
            <a:r>
              <a:rPr lang="fr-FR" dirty="0"/>
              <a:t>Rechercher des informations provenant de </a:t>
            </a:r>
            <a:r>
              <a:rPr lang="fr-FR" dirty="0" smtClean="0"/>
              <a:t>différents </a:t>
            </a:r>
            <a:r>
              <a:rPr lang="fr-FR" dirty="0"/>
              <a:t>points de vue </a:t>
            </a:r>
            <a:endParaRPr lang="fr-FR" dirty="0" smtClean="0"/>
          </a:p>
          <a:p>
            <a:pPr marL="742950" lvl="1" indent="-285750">
              <a:buFont typeface="Arial" charset="0"/>
              <a:buChar char="•"/>
            </a:pPr>
            <a:r>
              <a:rPr lang="fr-FR" dirty="0" smtClean="0"/>
              <a:t>Voir </a:t>
            </a:r>
            <a:r>
              <a:rPr lang="fr-FR" dirty="0"/>
              <a:t>comment progresser dans vos pratiques de formation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67544" y="4437112"/>
            <a:ext cx="8064896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/>
              <a:t>Ce dossier doit permettre à votre institution de : </a:t>
            </a:r>
            <a:endParaRPr lang="fr-FR" dirty="0"/>
          </a:p>
          <a:p>
            <a:pPr marL="742950" lvl="1" indent="-285750">
              <a:buFont typeface="Arial" charset="0"/>
              <a:buChar char="•"/>
            </a:pPr>
            <a:r>
              <a:rPr lang="fr-FR" dirty="0"/>
              <a:t>Prendre mieux en compte les efforts </a:t>
            </a:r>
            <a:r>
              <a:rPr lang="fr-FR" dirty="0" smtClean="0"/>
              <a:t>pédagogiques </a:t>
            </a:r>
            <a:r>
              <a:rPr lang="fr-FR" dirty="0"/>
              <a:t>des </a:t>
            </a:r>
            <a:r>
              <a:rPr lang="fr-FR" dirty="0" smtClean="0"/>
              <a:t>enseignants</a:t>
            </a:r>
          </a:p>
          <a:p>
            <a:pPr marL="742950" lvl="1" indent="-285750">
              <a:buFont typeface="Arial" charset="0"/>
              <a:buChar char="•"/>
            </a:pPr>
            <a:r>
              <a:rPr lang="fr-FR" dirty="0" smtClean="0"/>
              <a:t>Encourager </a:t>
            </a:r>
            <a:r>
              <a:rPr lang="fr-FR" dirty="0"/>
              <a:t>les enseignants à </a:t>
            </a:r>
            <a:r>
              <a:rPr lang="fr-FR" dirty="0" smtClean="0"/>
              <a:t>améliorer </a:t>
            </a:r>
            <a:r>
              <a:rPr lang="fr-FR" dirty="0"/>
              <a:t>leurs </a:t>
            </a:r>
            <a:r>
              <a:rPr lang="fr-FR" dirty="0" smtClean="0"/>
              <a:t>cours</a:t>
            </a:r>
          </a:p>
          <a:p>
            <a:pPr marL="742950" lvl="1" indent="-285750">
              <a:buFont typeface="Arial" charset="0"/>
              <a:buChar char="•"/>
            </a:pPr>
            <a:r>
              <a:rPr lang="fr-FR" dirty="0" smtClean="0"/>
              <a:t>Mettre </a:t>
            </a:r>
            <a:r>
              <a:rPr lang="fr-FR" dirty="0"/>
              <a:t>en </a:t>
            </a:r>
            <a:r>
              <a:rPr lang="fr-FR" dirty="0" smtClean="0"/>
              <a:t>évidence </a:t>
            </a:r>
            <a:r>
              <a:rPr lang="fr-FR" dirty="0"/>
              <a:t>la place </a:t>
            </a:r>
            <a:r>
              <a:rPr lang="fr-FR" dirty="0" smtClean="0"/>
              <a:t>accordée </a:t>
            </a:r>
            <a:r>
              <a:rPr lang="fr-FR" dirty="0"/>
              <a:t>à l’enseignement </a:t>
            </a:r>
          </a:p>
          <a:p>
            <a:pPr marL="742950" lvl="1" indent="-285750">
              <a:buFont typeface="Arial" charset="0"/>
              <a:buChar char="•"/>
            </a:pPr>
            <a:r>
              <a:rPr lang="fr-FR" dirty="0"/>
              <a:t>Promouvoir le travail en </a:t>
            </a:r>
            <a:r>
              <a:rPr lang="fr-FR" dirty="0" smtClean="0"/>
              <a:t>équipe </a:t>
            </a:r>
            <a:r>
              <a:rPr lang="fr-FR" dirty="0"/>
              <a:t>pluri ou </a:t>
            </a:r>
            <a:r>
              <a:rPr lang="fr-FR" dirty="0" smtClean="0"/>
              <a:t>interdisciplinaire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607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ctrTitle"/>
          </p:nvPr>
        </p:nvSpPr>
        <p:spPr>
          <a:xfrm>
            <a:off x="1763588" y="189459"/>
            <a:ext cx="7200900" cy="503237"/>
          </a:xfrm>
        </p:spPr>
        <p:txBody>
          <a:bodyPr/>
          <a:lstStyle/>
          <a:p>
            <a:r>
              <a:rPr lang="fr-FR" dirty="0" smtClean="0"/>
              <a:t>Trame du ministère pour la rédaction du rapport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251520" y="1412776"/>
            <a:ext cx="8496944" cy="507831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b="1" u="sng" dirty="0">
                <a:latin typeface="Times New Roman" charset="0"/>
              </a:rPr>
              <a:t>Activités pédagogiques : </a:t>
            </a:r>
            <a:endParaRPr lang="fr-FR" dirty="0">
              <a:latin typeface="Times New Roman" charset="0"/>
            </a:endParaRPr>
          </a:p>
          <a:p>
            <a:pPr algn="just">
              <a:buFont typeface="+mj-lt"/>
              <a:buAutoNum type="arabicPeriod"/>
            </a:pPr>
            <a:r>
              <a:rPr lang="fr-FR" b="1" dirty="0">
                <a:latin typeface="Times New Roman" charset="0"/>
              </a:rPr>
              <a:t>1. </a:t>
            </a:r>
            <a:r>
              <a:rPr lang="fr-FR" i="1" dirty="0">
                <a:latin typeface="Times New Roman" charset="0"/>
              </a:rPr>
              <a:t>Présentation de l’activité d’enseignement : principaux enseignements en mettant l’accent sur les matières enseignées, les pratiques pédagogiques, les responsabilités pédagogiques particulières : création d’un enseignement, d’une formation, direction d’une équipe pédagogique</a:t>
            </a:r>
            <a:r>
              <a:rPr lang="fr-FR" b="1" i="1" dirty="0">
                <a:latin typeface="Times New Roman" charset="0"/>
              </a:rPr>
              <a:t>… </a:t>
            </a:r>
            <a:r>
              <a:rPr lang="fr-FR" dirty="0">
                <a:latin typeface="Times New Roman" charset="0"/>
              </a:rPr>
              <a:t> </a:t>
            </a:r>
            <a:r>
              <a:rPr lang="fr-FR" b="1" dirty="0">
                <a:latin typeface="Times New Roman" charset="0"/>
              </a:rPr>
              <a:t>(la rubrique 1 est limitée à 6000 caractères, blancs non compris, soit environ 2 pages)</a:t>
            </a:r>
            <a:r>
              <a:rPr lang="fr-FR" i="1" dirty="0">
                <a:latin typeface="Times New Roman" charset="0"/>
              </a:rPr>
              <a:t> :</a:t>
            </a:r>
            <a:endParaRPr lang="fr-FR" dirty="0">
              <a:latin typeface="Times New Roman" charset="0"/>
            </a:endParaRPr>
          </a:p>
          <a:p>
            <a:endParaRPr lang="fr-FR" dirty="0">
              <a:latin typeface="Times New Roman" charset="0"/>
            </a:endParaRPr>
          </a:p>
          <a:p>
            <a:pPr algn="just">
              <a:buFont typeface="+mj-lt"/>
              <a:buAutoNum type="arabicPeriod"/>
            </a:pPr>
            <a:r>
              <a:rPr lang="fr-FR" b="1" dirty="0">
                <a:latin typeface="Times New Roman" charset="0"/>
              </a:rPr>
              <a:t>2. </a:t>
            </a:r>
            <a:r>
              <a:rPr lang="fr-FR" i="1" dirty="0">
                <a:latin typeface="Times New Roman" charset="0"/>
              </a:rPr>
              <a:t>Présentation synthétique des enseignements par niveau (L.M.D), par type de formation (formation initiale/continue, professionnelle, présentielle /à distance) et par nature (Cours, TD, TP, encadrement de travaux de fin d’étude et de stages) :</a:t>
            </a:r>
            <a:endParaRPr lang="fr-FR" dirty="0">
              <a:latin typeface="Times New Roman" charset="0"/>
            </a:endParaRPr>
          </a:p>
          <a:p>
            <a:endParaRPr lang="fr-FR" dirty="0">
              <a:latin typeface="Times New Roman" charset="0"/>
            </a:endParaRPr>
          </a:p>
          <a:p>
            <a:pPr algn="just">
              <a:buFont typeface="+mj-lt"/>
              <a:buAutoNum type="arabicPeriod"/>
            </a:pPr>
            <a:r>
              <a:rPr lang="fr-FR" b="1" dirty="0">
                <a:latin typeface="Times New Roman" charset="0"/>
              </a:rPr>
              <a:t>3. </a:t>
            </a:r>
            <a:r>
              <a:rPr lang="fr-FR" i="1" dirty="0">
                <a:latin typeface="Times New Roman" charset="0"/>
              </a:rPr>
              <a:t>Direction et animation de formations, dont partenariats internationaux :</a:t>
            </a:r>
            <a:endParaRPr lang="fr-FR" dirty="0">
              <a:latin typeface="Times New Roman" charset="0"/>
            </a:endParaRPr>
          </a:p>
          <a:p>
            <a:endParaRPr lang="fr-FR" dirty="0">
              <a:latin typeface="Times New Roman" charset="0"/>
            </a:endParaRPr>
          </a:p>
          <a:p>
            <a:pPr algn="just">
              <a:buFont typeface="+mj-lt"/>
              <a:buAutoNum type="arabicPeriod"/>
            </a:pPr>
            <a:r>
              <a:rPr lang="fr-FR" b="1" dirty="0">
                <a:latin typeface="Times New Roman" charset="0"/>
              </a:rPr>
              <a:t>4. </a:t>
            </a:r>
            <a:r>
              <a:rPr lang="fr-FR" i="1" dirty="0">
                <a:latin typeface="Times New Roman" charset="0"/>
              </a:rPr>
              <a:t>Rayonnement et activités internationales :</a:t>
            </a:r>
            <a:endParaRPr lang="fr-FR" dirty="0">
              <a:latin typeface="Times New Roman" charset="0"/>
            </a:endParaRPr>
          </a:p>
          <a:p>
            <a:endParaRPr lang="fr-FR" dirty="0">
              <a:latin typeface="Times New Roman" charset="0"/>
            </a:endParaRPr>
          </a:p>
          <a:p>
            <a:pPr algn="just">
              <a:buFont typeface="+mj-lt"/>
              <a:buAutoNum type="arabicPeriod"/>
            </a:pPr>
            <a:r>
              <a:rPr lang="fr-FR" b="1" dirty="0">
                <a:latin typeface="Times New Roman" charset="0"/>
              </a:rPr>
              <a:t>5. </a:t>
            </a:r>
            <a:r>
              <a:rPr lang="fr-FR" i="1" dirty="0">
                <a:latin typeface="Times New Roman" charset="0"/>
              </a:rPr>
              <a:t>Autres : cette rubrique est destinée </a:t>
            </a:r>
            <a:r>
              <a:rPr lang="fr-FR" i="1" u="sng" dirty="0">
                <a:latin typeface="Times New Roman" charset="0"/>
              </a:rPr>
              <a:t>notamment</a:t>
            </a:r>
            <a:r>
              <a:rPr lang="fr-FR" i="1" dirty="0">
                <a:latin typeface="Times New Roman" charset="0"/>
              </a:rPr>
              <a:t> aux enseignants reconnus handicapés (RQTH) pour leur permettre de présenter l’ensemble des activités qu’ils exercent en compensation de leur inaptitude à l’enseignement présentiel.</a:t>
            </a:r>
            <a:endParaRPr lang="fr-FR" dirty="0"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37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ctrTitle"/>
          </p:nvPr>
        </p:nvSpPr>
        <p:spPr>
          <a:xfrm>
            <a:off x="1763588" y="189459"/>
            <a:ext cx="7200900" cy="503237"/>
          </a:xfrm>
        </p:spPr>
        <p:txBody>
          <a:bodyPr/>
          <a:lstStyle/>
          <a:p>
            <a:r>
              <a:rPr lang="fr-FR" dirty="0" smtClean="0"/>
              <a:t>Plan du document Défi Diversité</a:t>
            </a: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979712" y="980728"/>
            <a:ext cx="6487225" cy="563231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Résumé</a:t>
            </a:r>
          </a:p>
          <a:p>
            <a:pPr marL="342900" indent="-342900">
              <a:buFont typeface="+mj-lt"/>
              <a:buAutoNum type="arabicPeriod"/>
            </a:pPr>
            <a:r>
              <a:rPr lang="fr-FR" b="1" dirty="0" smtClean="0"/>
              <a:t>Présentation de l’activité d’enseignement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Les principaux enseignements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La pratique pédagogique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Les publics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Les supports</a:t>
            </a:r>
          </a:p>
          <a:p>
            <a:pPr marL="342900" indent="-342900">
              <a:buFont typeface="+mj-lt"/>
              <a:buAutoNum type="arabicPeriod"/>
            </a:pPr>
            <a:r>
              <a:rPr lang="fr-FR" b="1" dirty="0" smtClean="0"/>
              <a:t>Présentation des enseignements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Les activités d’enseignement exercés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Les nouveaux enseignements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Les travaux pluridisciplinaires pédagogiques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Accompagnement et tutorat</a:t>
            </a:r>
          </a:p>
          <a:p>
            <a:pPr marL="342900" indent="-342900">
              <a:buFont typeface="+mj-lt"/>
              <a:buAutoNum type="arabicPeriod"/>
            </a:pPr>
            <a:r>
              <a:rPr lang="fr-FR" b="1" dirty="0" smtClean="0"/>
              <a:t>Rayonnement et activités internationales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Rayonnement national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Activités internationales</a:t>
            </a:r>
          </a:p>
          <a:p>
            <a:pPr marL="342900" indent="-342900">
              <a:buFont typeface="+mj-lt"/>
              <a:buAutoNum type="arabicPeriod"/>
            </a:pPr>
            <a:r>
              <a:rPr lang="fr-FR" b="1" dirty="0" smtClean="0"/>
              <a:t>L’investissement en pédagogie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Les formations pédagogiques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Les recherches et les publications à caractère pédagogique</a:t>
            </a:r>
          </a:p>
          <a:p>
            <a:pPr marL="800100" lvl="1" indent="-342900">
              <a:buFont typeface="+mj-lt"/>
              <a:buAutoNum type="arabicPeriod"/>
            </a:pPr>
            <a:r>
              <a:rPr lang="fr-FR" dirty="0" smtClean="0"/>
              <a:t>Les évaluations des activités d’enseignement</a:t>
            </a:r>
          </a:p>
          <a:p>
            <a:pPr marL="342900" indent="-342900">
              <a:buFont typeface="+mj-lt"/>
              <a:buAutoNum type="arabicPeriod"/>
            </a:pPr>
            <a:r>
              <a:rPr lang="fr-FR" b="1" dirty="0" smtClean="0"/>
              <a:t>Bilan et recommandations</a:t>
            </a:r>
          </a:p>
          <a:p>
            <a:r>
              <a:rPr lang="fr-FR" dirty="0" smtClean="0"/>
              <a:t>Annexes</a:t>
            </a:r>
          </a:p>
        </p:txBody>
      </p:sp>
    </p:spTree>
    <p:extLst>
      <p:ext uri="{BB962C8B-B14F-4D97-AF65-F5344CB8AC3E}">
        <p14:creationId xmlns:p14="http://schemas.microsoft.com/office/powerpoint/2010/main" val="208388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ctrTitle"/>
          </p:nvPr>
        </p:nvSpPr>
        <p:spPr>
          <a:xfrm>
            <a:off x="1763588" y="189459"/>
            <a:ext cx="7200900" cy="503237"/>
          </a:xfrm>
        </p:spPr>
        <p:txBody>
          <a:bodyPr/>
          <a:lstStyle/>
          <a:p>
            <a:r>
              <a:rPr lang="fr-FR" dirty="0" smtClean="0"/>
              <a:t>Quelques recommandations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323528" y="1628800"/>
            <a:ext cx="8352928" cy="39703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Arial" charset="0"/>
              <a:buChar char="•"/>
            </a:pPr>
            <a:r>
              <a:rPr lang="fr-FR" dirty="0">
                <a:latin typeface="Arial" charset="0"/>
              </a:rPr>
              <a:t>N’hésitez pas à garder un regard critique sur vos pratiques pédagogiques. </a:t>
            </a:r>
          </a:p>
          <a:p>
            <a:pPr marL="285750" indent="-285750" algn="just">
              <a:buFont typeface="Arial" charset="0"/>
              <a:buChar char="•"/>
            </a:pPr>
            <a:endParaRPr lang="fr-FR" dirty="0">
              <a:latin typeface="Arial" charset="0"/>
            </a:endParaRPr>
          </a:p>
          <a:p>
            <a:pPr marL="285750" indent="-285750" algn="just">
              <a:buFont typeface="Arial" charset="0"/>
              <a:buChar char="•"/>
            </a:pPr>
            <a:r>
              <a:rPr lang="fr-FR" dirty="0">
                <a:latin typeface="Arial" charset="0"/>
              </a:rPr>
              <a:t>Soyez </a:t>
            </a:r>
            <a:r>
              <a:rPr lang="fr-FR" dirty="0" err="1" smtClean="0">
                <a:latin typeface="Arial" charset="0"/>
              </a:rPr>
              <a:t>précis-e</a:t>
            </a:r>
            <a:r>
              <a:rPr lang="fr-FR" dirty="0" smtClean="0">
                <a:latin typeface="Arial" charset="0"/>
              </a:rPr>
              <a:t> </a:t>
            </a:r>
            <a:r>
              <a:rPr lang="fr-FR" dirty="0">
                <a:latin typeface="Arial" charset="0"/>
              </a:rPr>
              <a:t>et placez en annexe les documents significatifs. </a:t>
            </a:r>
          </a:p>
          <a:p>
            <a:pPr marL="285750" indent="-285750" algn="just">
              <a:buFont typeface="Arial" charset="0"/>
              <a:buChar char="•"/>
            </a:pPr>
            <a:endParaRPr lang="fr-FR" dirty="0">
              <a:latin typeface="Arial" charset="0"/>
            </a:endParaRPr>
          </a:p>
          <a:p>
            <a:pPr marL="285750" indent="-285750" algn="just">
              <a:buFont typeface="Arial" charset="0"/>
              <a:buChar char="•"/>
            </a:pPr>
            <a:r>
              <a:rPr lang="fr-FR" dirty="0">
                <a:latin typeface="Arial" charset="0"/>
              </a:rPr>
              <a:t>Privilégiez la </a:t>
            </a:r>
            <a:r>
              <a:rPr lang="fr-FR" dirty="0" smtClean="0">
                <a:latin typeface="Arial" charset="0"/>
              </a:rPr>
              <a:t>diversité </a:t>
            </a:r>
            <a:r>
              <a:rPr lang="fr-FR" dirty="0">
                <a:latin typeface="Arial" charset="0"/>
              </a:rPr>
              <a:t>des documents </a:t>
            </a:r>
            <a:r>
              <a:rPr lang="fr-FR" dirty="0" smtClean="0">
                <a:latin typeface="Arial" charset="0"/>
              </a:rPr>
              <a:t>présentés </a:t>
            </a:r>
            <a:r>
              <a:rPr lang="fr-FR" dirty="0">
                <a:latin typeface="Arial" charset="0"/>
              </a:rPr>
              <a:t>(supports de cours, publication, rapport d’observation, évaluation de l’enseignement, de programme...) et la </a:t>
            </a:r>
            <a:r>
              <a:rPr lang="fr-FR" dirty="0" smtClean="0">
                <a:latin typeface="Arial" charset="0"/>
              </a:rPr>
              <a:t>multiplicité </a:t>
            </a:r>
            <a:r>
              <a:rPr lang="fr-FR" dirty="0">
                <a:latin typeface="Arial" charset="0"/>
              </a:rPr>
              <a:t>des sources d’informations (étudiants, responsables de programme, collègues internes, collègues étrangers...). </a:t>
            </a:r>
          </a:p>
          <a:p>
            <a:pPr marL="285750" indent="-285750" algn="just">
              <a:buFont typeface="Arial" charset="0"/>
              <a:buChar char="•"/>
            </a:pPr>
            <a:endParaRPr lang="fr-FR" dirty="0">
              <a:latin typeface="Arial" charset="0"/>
            </a:endParaRPr>
          </a:p>
          <a:p>
            <a:pPr marL="285750" indent="-285750" algn="just">
              <a:buFont typeface="Arial" charset="0"/>
              <a:buChar char="•"/>
            </a:pPr>
            <a:r>
              <a:rPr lang="fr-FR" dirty="0">
                <a:latin typeface="Arial" charset="0"/>
              </a:rPr>
              <a:t>Les points énumérés constituent une trame possible mais peuvent être adaptés à la situation de chacun.</a:t>
            </a:r>
          </a:p>
          <a:p>
            <a:pPr marL="285750" indent="-285750" algn="just">
              <a:buFont typeface="Arial" charset="0"/>
              <a:buChar char="•"/>
            </a:pPr>
            <a:endParaRPr lang="fr-FR" dirty="0" smtClean="0"/>
          </a:p>
          <a:p>
            <a:pPr marL="285750" indent="-285750" algn="just">
              <a:buFont typeface="Arial" charset="0"/>
              <a:buChar char="•"/>
            </a:pPr>
            <a:r>
              <a:rPr lang="fr-FR" dirty="0">
                <a:latin typeface="Arial" charset="0"/>
              </a:rPr>
              <a:t>Une fois le dossier rédigé, </a:t>
            </a:r>
            <a:r>
              <a:rPr lang="fr-FR" dirty="0" smtClean="0">
                <a:latin typeface="Arial" charset="0"/>
              </a:rPr>
              <a:t>faites </a:t>
            </a:r>
            <a:r>
              <a:rPr lang="fr-FR" dirty="0">
                <a:latin typeface="Arial" charset="0"/>
              </a:rPr>
              <a:t>un résumé </a:t>
            </a:r>
            <a:r>
              <a:rPr lang="fr-FR" dirty="0" smtClean="0">
                <a:latin typeface="Arial" charset="0"/>
              </a:rPr>
              <a:t>qui coiffera votre présentation comme </a:t>
            </a:r>
            <a:r>
              <a:rPr lang="fr-FR" dirty="0">
                <a:latin typeface="Arial" charset="0"/>
              </a:rPr>
              <a:t>pour un article </a:t>
            </a:r>
            <a:r>
              <a:rPr lang="fr-FR" dirty="0" smtClean="0">
                <a:latin typeface="Arial" charset="0"/>
              </a:rPr>
              <a:t>scientifique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155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Propositions de méthode de travail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755576" y="1268760"/>
            <a:ext cx="8190191" cy="20313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fr-FR" dirty="0" smtClean="0"/>
              <a:t>On passe en revue les 40 questions du document</a:t>
            </a:r>
          </a:p>
          <a:p>
            <a:pPr marL="285750" indent="-285750">
              <a:buFont typeface="Arial" charset="0"/>
              <a:buChar char="•"/>
            </a:pPr>
            <a:endParaRPr lang="fr-FR" dirty="0" smtClean="0"/>
          </a:p>
          <a:p>
            <a:pPr marL="285750" indent="-285750">
              <a:buFont typeface="Arial" charset="0"/>
              <a:buChar char="•"/>
            </a:pPr>
            <a:r>
              <a:rPr lang="fr-FR" dirty="0" smtClean="0"/>
              <a:t>Pour chaque question, 30 secondes permettent d’écrire des mots clés de réponses</a:t>
            </a:r>
          </a:p>
          <a:p>
            <a:pPr marL="285750" indent="-285750">
              <a:buFont typeface="Arial" charset="0"/>
              <a:buChar char="•"/>
            </a:pPr>
            <a:endParaRPr lang="fr-FR" dirty="0" smtClean="0"/>
          </a:p>
          <a:p>
            <a:pPr marL="285750" indent="-285750">
              <a:buFont typeface="Arial" charset="0"/>
              <a:buChar char="•"/>
            </a:pPr>
            <a:r>
              <a:rPr lang="fr-FR" dirty="0" smtClean="0"/>
              <a:t>Une débat de deux minutes permet ensuite d’échanger des informations</a:t>
            </a:r>
          </a:p>
          <a:p>
            <a:pPr marL="285750" indent="-285750">
              <a:buFont typeface="Arial" charset="0"/>
              <a:buChar char="•"/>
            </a:pPr>
            <a:endParaRPr lang="fr-FR" dirty="0" smtClean="0"/>
          </a:p>
          <a:p>
            <a:pPr marL="285750" indent="-285750">
              <a:buFont typeface="Arial" charset="0"/>
              <a:buChar char="•"/>
            </a:pPr>
            <a:r>
              <a:rPr lang="fr-FR" dirty="0" smtClean="0"/>
              <a:t>Une fois les questions balayées, un débat plus approfondi est organisé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02679" y="3356992"/>
            <a:ext cx="5651500" cy="31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36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ctrTitle"/>
          </p:nvPr>
        </p:nvSpPr>
        <p:spPr>
          <a:xfrm>
            <a:off x="1763588" y="189459"/>
            <a:ext cx="7200900" cy="503237"/>
          </a:xfrm>
        </p:spPr>
        <p:txBody>
          <a:bodyPr/>
          <a:lstStyle/>
          <a:p>
            <a:r>
              <a:rPr lang="fr-FR" b="1" dirty="0"/>
              <a:t>1. </a:t>
            </a:r>
            <a:r>
              <a:rPr lang="fr-FR" b="1" dirty="0" smtClean="0"/>
              <a:t>Présentation </a:t>
            </a:r>
            <a:r>
              <a:rPr lang="fr-FR" b="1" dirty="0"/>
              <a:t>de </a:t>
            </a:r>
            <a:r>
              <a:rPr lang="fr-FR" b="1" dirty="0" smtClean="0"/>
              <a:t>l’activité </a:t>
            </a:r>
            <a:r>
              <a:rPr lang="fr-FR" b="1" dirty="0"/>
              <a:t>d’enseignement 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424717" y="3429000"/>
            <a:ext cx="8208912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b="1" dirty="0" smtClean="0"/>
              <a:t>1.2 La pratique pédagogique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fr-FR" dirty="0" smtClean="0"/>
              <a:t>Décrivez les pratiques pédagogiques que vous utilisez de manière préférentielle. En quoi vous conviennent-elles ?</a:t>
            </a:r>
          </a:p>
          <a:p>
            <a:pPr algn="just"/>
            <a:r>
              <a:rPr lang="fr-FR" dirty="0" smtClean="0"/>
              <a:t> 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fr-FR" dirty="0" smtClean="0"/>
              <a:t>Avez-vous fait évoluer votre approche pédagogique ? Quelles ont été vos motivations ? Comment avez-vous procédé ? </a:t>
            </a:r>
          </a:p>
          <a:p>
            <a:pPr algn="just"/>
            <a:endParaRPr lang="fr-FR" dirty="0" smtClean="0"/>
          </a:p>
          <a:p>
            <a:pPr marL="285750" indent="-285750" algn="just">
              <a:buFont typeface="Arial" charset="0"/>
              <a:buChar char="•"/>
            </a:pPr>
            <a:r>
              <a:rPr lang="fr-FR" dirty="0" smtClean="0"/>
              <a:t>Avez-vous mis en place des innovations ? </a:t>
            </a:r>
            <a:r>
              <a:rPr lang="fr-FR" dirty="0"/>
              <a:t>D</a:t>
            </a:r>
            <a:r>
              <a:rPr lang="fr-FR" dirty="0" smtClean="0"/>
              <a:t>es nouvelles pratiques d’apprentissage permettant de rendre l’apprenant actif et autonome ?</a:t>
            </a:r>
            <a:r>
              <a:rPr lang="fr-FR" dirty="0"/>
              <a:t> </a:t>
            </a:r>
            <a:r>
              <a:rPr lang="fr-FR" dirty="0" smtClean="0"/>
              <a:t>Par exemple APP, cours inversés, utilisation des TICE, ... 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536" y="1340768"/>
            <a:ext cx="8208912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b="1" dirty="0" smtClean="0"/>
              <a:t>1.1 Les principaux enseignements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fr-FR" dirty="0" smtClean="0"/>
              <a:t>Quelles sont les matières que vous enseignez ?</a:t>
            </a:r>
          </a:p>
          <a:p>
            <a:pPr algn="just"/>
            <a:endParaRPr lang="fr-FR" dirty="0" smtClean="0"/>
          </a:p>
          <a:p>
            <a:pPr marL="285750" indent="-285750" algn="just">
              <a:buFont typeface="Arial" charset="0"/>
              <a:buChar char="•"/>
            </a:pPr>
            <a:r>
              <a:rPr lang="fr-FR" dirty="0" smtClean="0"/>
              <a:t>Quelles sont les évolutions que ces matières ont connues ? </a:t>
            </a:r>
          </a:p>
          <a:p>
            <a:pPr algn="just"/>
            <a:endParaRPr lang="fr-FR" dirty="0" smtClean="0"/>
          </a:p>
          <a:p>
            <a:pPr marL="285750" indent="-285750" algn="just">
              <a:buFont typeface="Arial" charset="0"/>
              <a:buChar char="•"/>
            </a:pPr>
            <a:r>
              <a:rPr lang="fr-FR" dirty="0" smtClean="0"/>
              <a:t>Comment avez-vous adapté votre enseignement ? </a:t>
            </a:r>
          </a:p>
        </p:txBody>
      </p:sp>
    </p:spTree>
    <p:extLst>
      <p:ext uri="{BB962C8B-B14F-4D97-AF65-F5344CB8AC3E}">
        <p14:creationId xmlns:p14="http://schemas.microsoft.com/office/powerpoint/2010/main" val="18751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>
            <a:spLocks noGrp="1"/>
          </p:cNvSpPr>
          <p:nvPr>
            <p:ph type="ctrTitle"/>
          </p:nvPr>
        </p:nvSpPr>
        <p:spPr>
          <a:xfrm>
            <a:off x="1763588" y="189459"/>
            <a:ext cx="7200900" cy="503237"/>
          </a:xfrm>
        </p:spPr>
        <p:txBody>
          <a:bodyPr/>
          <a:lstStyle/>
          <a:p>
            <a:r>
              <a:rPr lang="fr-FR" b="1" dirty="0"/>
              <a:t>1. </a:t>
            </a:r>
            <a:r>
              <a:rPr lang="fr-FR" b="1" dirty="0" smtClean="0"/>
              <a:t>Présentation </a:t>
            </a:r>
            <a:r>
              <a:rPr lang="fr-FR" b="1" dirty="0"/>
              <a:t>de </a:t>
            </a:r>
            <a:r>
              <a:rPr lang="fr-FR" b="1" dirty="0" smtClean="0"/>
              <a:t>l’activité </a:t>
            </a:r>
            <a:r>
              <a:rPr lang="fr-FR" b="1" dirty="0"/>
              <a:t>d’enseignement 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683568" y="3429000"/>
            <a:ext cx="8208912" cy="31393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b="1" dirty="0" smtClean="0"/>
              <a:t>1.4 Les supports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fr-FR" dirty="0"/>
              <a:t>Avez-vous </a:t>
            </a:r>
            <a:r>
              <a:rPr lang="fr-FR" dirty="0" smtClean="0"/>
              <a:t>employé </a:t>
            </a:r>
            <a:r>
              <a:rPr lang="fr-FR" dirty="0"/>
              <a:t>des supports particuliers pour vos cours, TD, TP, APP, projets </a:t>
            </a:r>
            <a:r>
              <a:rPr lang="fr-FR" dirty="0" smtClean="0"/>
              <a:t>d’application... </a:t>
            </a:r>
            <a:r>
              <a:rPr lang="fr-FR" dirty="0"/>
              <a:t>? Quels </a:t>
            </a:r>
            <a:r>
              <a:rPr lang="fr-FR" dirty="0" smtClean="0"/>
              <a:t>éléments </a:t>
            </a:r>
            <a:r>
              <a:rPr lang="fr-FR" dirty="0"/>
              <a:t>ont </a:t>
            </a:r>
            <a:r>
              <a:rPr lang="fr-FR" dirty="0" smtClean="0"/>
              <a:t>motivé </a:t>
            </a:r>
            <a:r>
              <a:rPr lang="fr-FR" dirty="0"/>
              <a:t>votre choix ? </a:t>
            </a:r>
          </a:p>
          <a:p>
            <a:pPr marL="285750" indent="-285750" algn="just">
              <a:buFont typeface="Arial" charset="0"/>
              <a:buChar char="•"/>
            </a:pPr>
            <a:endParaRPr lang="fr-FR" dirty="0"/>
          </a:p>
          <a:p>
            <a:pPr marL="285750" indent="-285750" algn="just">
              <a:buFont typeface="Arial" charset="0"/>
              <a:buChar char="•"/>
            </a:pPr>
            <a:r>
              <a:rPr lang="fr-FR" dirty="0"/>
              <a:t>Avez-vous </a:t>
            </a:r>
            <a:r>
              <a:rPr lang="fr-FR" dirty="0" smtClean="0"/>
              <a:t>utilisé </a:t>
            </a:r>
            <a:r>
              <a:rPr lang="fr-FR" dirty="0"/>
              <a:t>les TICE (manuels </a:t>
            </a:r>
            <a:r>
              <a:rPr lang="fr-FR" dirty="0" smtClean="0"/>
              <a:t>électroniques</a:t>
            </a:r>
            <a:r>
              <a:rPr lang="fr-FR" dirty="0"/>
              <a:t>, ressources </a:t>
            </a:r>
            <a:r>
              <a:rPr lang="fr-FR" dirty="0" smtClean="0"/>
              <a:t>multimédia...) </a:t>
            </a:r>
            <a:r>
              <a:rPr lang="fr-FR" dirty="0"/>
              <a:t>? Si oui, pour atteindre quels objectifs ? Vous pouvez mentionner les URL de vos cours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 </a:t>
            </a:r>
            <a:endParaRPr lang="fr-FR" dirty="0"/>
          </a:p>
          <a:p>
            <a:pPr marL="285750" indent="-285750" algn="just">
              <a:buFont typeface="Arial" charset="0"/>
              <a:buChar char="•"/>
            </a:pPr>
            <a:r>
              <a:rPr lang="fr-FR" dirty="0" smtClean="0"/>
              <a:t>Avez-vous conçu </a:t>
            </a:r>
            <a:r>
              <a:rPr lang="fr-FR" dirty="0"/>
              <a:t>du </a:t>
            </a:r>
            <a:r>
              <a:rPr lang="fr-FR" dirty="0" smtClean="0"/>
              <a:t>matériel pédagogique </a:t>
            </a:r>
            <a:r>
              <a:rPr lang="fr-FR" dirty="0"/>
              <a:t>? </a:t>
            </a:r>
            <a:endParaRPr lang="fr-FR" dirty="0" smtClean="0"/>
          </a:p>
          <a:p>
            <a:pPr algn="just"/>
            <a:endParaRPr lang="fr-FR" dirty="0"/>
          </a:p>
          <a:p>
            <a:pPr marL="285750" indent="-285750" algn="just">
              <a:buFont typeface="Arial" charset="0"/>
              <a:buChar char="•"/>
            </a:pPr>
            <a:r>
              <a:rPr lang="fr-FR" dirty="0"/>
              <a:t>Vous pouvez expliquer en quoi vos supports ont permis d’augmenter la motivation et/ou la </a:t>
            </a:r>
            <a:r>
              <a:rPr lang="fr-FR" dirty="0" smtClean="0"/>
              <a:t>qualité </a:t>
            </a:r>
            <a:r>
              <a:rPr lang="fr-FR" dirty="0"/>
              <a:t>des apprentissages des </a:t>
            </a:r>
            <a:r>
              <a:rPr lang="fr-FR" dirty="0" smtClean="0"/>
              <a:t>étudiants</a:t>
            </a:r>
            <a:r>
              <a:rPr lang="fr-FR" dirty="0"/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683568" y="1268760"/>
            <a:ext cx="8208912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b="1" dirty="0" smtClean="0"/>
              <a:t>1.3 Les publics</a:t>
            </a:r>
          </a:p>
          <a:p>
            <a:pPr marL="285750" indent="-285750" algn="just">
              <a:buFont typeface="Arial" charset="0"/>
              <a:buChar char="•"/>
            </a:pPr>
            <a:r>
              <a:rPr lang="fr-FR" dirty="0"/>
              <a:t>Vous pouvez mettre en avant la </a:t>
            </a:r>
            <a:r>
              <a:rPr lang="fr-FR" dirty="0" smtClean="0"/>
              <a:t>diversité </a:t>
            </a:r>
            <a:r>
              <a:rPr lang="fr-FR" dirty="0"/>
              <a:t>des publics </a:t>
            </a:r>
            <a:r>
              <a:rPr lang="fr-FR" dirty="0" smtClean="0"/>
              <a:t>étudiants </a:t>
            </a:r>
            <a:r>
              <a:rPr lang="fr-FR" dirty="0"/>
              <a:t>auxquels vous avez </a:t>
            </a:r>
            <a:r>
              <a:rPr lang="fr-FR" dirty="0" smtClean="0"/>
              <a:t>enseigné </a:t>
            </a:r>
            <a:r>
              <a:rPr lang="fr-FR" dirty="0"/>
              <a:t>(formation continue, apprentissage, </a:t>
            </a:r>
            <a:r>
              <a:rPr lang="fr-FR" dirty="0" smtClean="0"/>
              <a:t>étudiants étrangers ...). Avez-vous été </a:t>
            </a:r>
            <a:r>
              <a:rPr lang="fr-FR" dirty="0" err="1" smtClean="0"/>
              <a:t>confronté-e</a:t>
            </a:r>
            <a:r>
              <a:rPr lang="fr-FR" dirty="0" smtClean="0"/>
              <a:t> </a:t>
            </a:r>
            <a:r>
              <a:rPr lang="fr-FR" dirty="0"/>
              <a:t>à des publics </a:t>
            </a:r>
            <a:r>
              <a:rPr lang="fr-FR" dirty="0" smtClean="0"/>
              <a:t>spécifiques ? Si </a:t>
            </a:r>
            <a:r>
              <a:rPr lang="fr-FR" dirty="0"/>
              <a:t>oui comment avez-vous </a:t>
            </a:r>
            <a:r>
              <a:rPr lang="fr-FR" dirty="0" smtClean="0"/>
              <a:t>géré l’hétérogénéité ?</a:t>
            </a:r>
          </a:p>
          <a:p>
            <a:pPr algn="just"/>
            <a:r>
              <a:rPr lang="fr-FR" dirty="0" smtClean="0"/>
              <a:t> </a:t>
            </a:r>
            <a:endParaRPr lang="fr-FR" dirty="0"/>
          </a:p>
          <a:p>
            <a:pPr marL="285750" indent="-285750" algn="just">
              <a:buFont typeface="Arial" charset="0"/>
              <a:buChar char="•"/>
            </a:pPr>
            <a:r>
              <a:rPr lang="fr-FR" dirty="0"/>
              <a:t>Avez-vous mis en place des </a:t>
            </a:r>
            <a:r>
              <a:rPr lang="fr-FR" dirty="0" smtClean="0"/>
              <a:t>aménagements </a:t>
            </a:r>
            <a:r>
              <a:rPr lang="fr-FR" dirty="0"/>
              <a:t>? </a:t>
            </a:r>
            <a:r>
              <a:rPr lang="fr-FR" dirty="0" smtClean="0"/>
              <a:t>Des </a:t>
            </a:r>
            <a:r>
              <a:rPr lang="fr-FR" dirty="0"/>
              <a:t>dispositifs de </a:t>
            </a:r>
            <a:r>
              <a:rPr lang="fr-FR" dirty="0" smtClean="0"/>
              <a:t>remédiation </a:t>
            </a:r>
            <a:r>
              <a:rPr lang="fr-FR" dirty="0"/>
              <a:t>? 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3990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1183</Words>
  <Application>Microsoft Macintosh PowerPoint</Application>
  <PresentationFormat>Présentation à l'écran (4:3)</PresentationFormat>
  <Paragraphs>178</Paragraphs>
  <Slides>15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Tahoma</vt:lpstr>
      <vt:lpstr>Times New Roman</vt:lpstr>
      <vt:lpstr>1_Thème Office</vt:lpstr>
      <vt:lpstr>Valorisation des activités pédagogiques</vt:lpstr>
      <vt:lpstr>Document rédigé dans le cadre du projet  Défi Diversité</vt:lpstr>
      <vt:lpstr>Objectifs du document et de l’atelier</vt:lpstr>
      <vt:lpstr>Trame du ministère pour la rédaction du rapport</vt:lpstr>
      <vt:lpstr>Plan du document Défi Diversité</vt:lpstr>
      <vt:lpstr>Quelques recommandations</vt:lpstr>
      <vt:lpstr>Propositions de méthode de travail</vt:lpstr>
      <vt:lpstr>1. Présentation de l’activité d’enseignement </vt:lpstr>
      <vt:lpstr>1. Présentation de l’activité d’enseignement </vt:lpstr>
      <vt:lpstr>2. Présentation des enseignements </vt:lpstr>
      <vt:lpstr>1. Présentation de l’activité d’enseignement </vt:lpstr>
      <vt:lpstr>3. Rayonnement et activités internationales </vt:lpstr>
      <vt:lpstr>4. L’investissement en pédagogie </vt:lpstr>
      <vt:lpstr>5. Bilan et recommandations </vt:lpstr>
      <vt:lpstr>Questions, débat, échanges…</vt:lpstr>
    </vt:vector>
  </TitlesOfParts>
  <Company>INP Toulouse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 LEMAIRE</dc:creator>
  <cp:lastModifiedBy>Utilisateur de Microsoft Office</cp:lastModifiedBy>
  <cp:revision>85</cp:revision>
  <cp:lastPrinted>2017-01-02T22:40:32Z</cp:lastPrinted>
  <dcterms:created xsi:type="dcterms:W3CDTF">2015-03-26T10:38:47Z</dcterms:created>
  <dcterms:modified xsi:type="dcterms:W3CDTF">2017-01-02T22:40:36Z</dcterms:modified>
</cp:coreProperties>
</file>