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469" r:id="rId3"/>
    <p:sldId id="470" r:id="rId4"/>
    <p:sldId id="478" r:id="rId5"/>
    <p:sldId id="471" r:id="rId6"/>
    <p:sldId id="472" r:id="rId7"/>
    <p:sldId id="473" r:id="rId8"/>
    <p:sldId id="474" r:id="rId9"/>
    <p:sldId id="475" r:id="rId10"/>
    <p:sldId id="435" r:id="rId11"/>
    <p:sldId id="477" r:id="rId12"/>
    <p:sldId id="444" r:id="rId13"/>
    <p:sldId id="479" r:id="rId14"/>
    <p:sldId id="480" r:id="rId15"/>
    <p:sldId id="481" r:id="rId16"/>
    <p:sldId id="448" r:id="rId17"/>
    <p:sldId id="430" r:id="rId18"/>
    <p:sldId id="431" r:id="rId19"/>
    <p:sldId id="432" r:id="rId20"/>
    <p:sldId id="445" r:id="rId21"/>
    <p:sldId id="332" r:id="rId22"/>
    <p:sldId id="333" r:id="rId23"/>
    <p:sldId id="334" r:id="rId24"/>
    <p:sldId id="388" r:id="rId25"/>
    <p:sldId id="433" r:id="rId26"/>
    <p:sldId id="46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9" autoAdjust="0"/>
    <p:restoredTop sz="93700" autoAdjust="0"/>
  </p:normalViewPr>
  <p:slideViewPr>
    <p:cSldViewPr>
      <p:cViewPr varScale="1">
        <p:scale>
          <a:sx n="103" d="100"/>
          <a:sy n="103" d="100"/>
        </p:scale>
        <p:origin x="16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608301" y="6093296"/>
            <a:ext cx="438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Comment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évaluer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avec Moodle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Atelier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du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16/04/2019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à l’ENSEEIHT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8" y="2060848"/>
            <a:ext cx="3491880" cy="172819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MOODLE TEST 16/04/2019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à l’ENSEEIHT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88024" y="1484784"/>
            <a:ext cx="4104456" cy="1656184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Comment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évaluer avec Moodle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Ateliers de la Dynamique Pédagogique 2018-2019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830541"/>
            <a:ext cx="55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Olivier THUAL </a:t>
            </a:r>
            <a:endParaRPr lang="fr-F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DyP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, Toulouse INP</a:t>
            </a:r>
          </a:p>
        </p:txBody>
      </p:sp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35896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635896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" y="0"/>
            <a:ext cx="8388424" cy="60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mtClean="0"/>
              <a:t>Évaluation Moodle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et </a:t>
            </a:r>
            <a:r>
              <a:rPr lang="fr-FR" dirty="0"/>
              <a:t>R</a:t>
            </a:r>
            <a:r>
              <a:rPr lang="fr-FR" dirty="0" smtClean="0"/>
              <a:t>essources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8" y="1696219"/>
            <a:ext cx="2901620" cy="40370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462085" cy="47498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66" y="1035715"/>
            <a:ext cx="2737346" cy="478771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66252" y="1412776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81547" y="1909724"/>
            <a:ext cx="2432057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0251" y="3849624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73899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835120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156176" y="2148107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156176" y="263070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156176" y="311913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098689" y="421017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085088" y="5229200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38" y="1128263"/>
            <a:ext cx="1483754" cy="379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72336"/>
            <a:ext cx="6336704" cy="4124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7828"/>
            <a:ext cx="9144000" cy="45797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745" y="162475"/>
            <a:ext cx="1337255" cy="4814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98" y="180176"/>
            <a:ext cx="1584176" cy="5566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93587"/>
            <a:ext cx="1790115" cy="732319"/>
          </a:xfrm>
          <a:prstGeom prst="rect">
            <a:avLst/>
          </a:prstGeom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107504" y="116631"/>
            <a:ext cx="4464496" cy="720081"/>
          </a:xfrm>
        </p:spPr>
        <p:txBody>
          <a:bodyPr>
            <a:normAutofit/>
          </a:bodyPr>
          <a:lstStyle/>
          <a:p>
            <a:r>
              <a:rPr lang="fr-FR" dirty="0" smtClean="0"/>
              <a:t>Activités Moodle 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4856" y="160591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4856" y="2496995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4856" y="338808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9711" y="433032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9711" y="5221405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084"/>
            <a:ext cx="9144000" cy="546493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07504" y="493084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11" y="28543"/>
            <a:ext cx="1483754" cy="379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73" y="-27384"/>
            <a:ext cx="6336704" cy="41244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4856" y="414908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3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et </a:t>
            </a:r>
            <a:r>
              <a:rPr lang="fr-FR" dirty="0"/>
              <a:t>R</a:t>
            </a:r>
            <a:r>
              <a:rPr lang="fr-FR" dirty="0" smtClean="0"/>
              <a:t>essources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8" y="1696219"/>
            <a:ext cx="2901620" cy="40370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462085" cy="47498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66" y="1035715"/>
            <a:ext cx="2737346" cy="478771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66252" y="1412776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81547" y="1909724"/>
            <a:ext cx="2432057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0251" y="3849624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73899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835120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156176" y="2148107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156176" y="263070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156176" y="311913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098689" y="421017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085088" y="5229200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« test » de 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2736"/>
            <a:ext cx="7048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Histogramme des notes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9144000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20895"/>
            <a:ext cx="8726566" cy="448436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106696"/>
            <a:ext cx="7128792" cy="720080"/>
          </a:xfrm>
        </p:spPr>
        <p:txBody>
          <a:bodyPr>
            <a:normAutofit fontScale="90000"/>
          </a:bodyPr>
          <a:lstStyle/>
          <a:p>
            <a:r>
              <a:rPr lang="fr-FR" smtClean="0"/>
              <a:t>Indices sur la nature des questions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651" y="1522808"/>
            <a:ext cx="2882900" cy="520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052736"/>
            <a:ext cx="2349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http://intraent.inp-toulouse.fr/_resources-images/organigrames%2520trombi/Organigramme%2520DyP_622x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9" y="-27384"/>
            <a:ext cx="83724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1209419" y="1816486"/>
            <a:ext cx="6705614" cy="3718542"/>
          </a:xfrm>
          <a:custGeom>
            <a:avLst/>
            <a:gdLst>
              <a:gd name="connsiteX0" fmla="*/ 2123767 w 6705614"/>
              <a:gd name="connsiteY0" fmla="*/ 70774 h 3718542"/>
              <a:gd name="connsiteX1" fmla="*/ 2123767 w 6705614"/>
              <a:gd name="connsiteY1" fmla="*/ 70774 h 3718542"/>
              <a:gd name="connsiteX2" fmla="*/ 2389238 w 6705614"/>
              <a:gd name="connsiteY2" fmla="*/ 70774 h 3718542"/>
              <a:gd name="connsiteX3" fmla="*/ 2900516 w 6705614"/>
              <a:gd name="connsiteY3" fmla="*/ 60942 h 3718542"/>
              <a:gd name="connsiteX4" fmla="*/ 3519948 w 6705614"/>
              <a:gd name="connsiteY4" fmla="*/ 41277 h 3718542"/>
              <a:gd name="connsiteX5" fmla="*/ 4463845 w 6705614"/>
              <a:gd name="connsiteY5" fmla="*/ 51110 h 3718542"/>
              <a:gd name="connsiteX6" fmla="*/ 4935793 w 6705614"/>
              <a:gd name="connsiteY6" fmla="*/ 60942 h 3718542"/>
              <a:gd name="connsiteX7" fmla="*/ 4925961 w 6705614"/>
              <a:gd name="connsiteY7" fmla="*/ 768864 h 3718542"/>
              <a:gd name="connsiteX8" fmla="*/ 4935793 w 6705614"/>
              <a:gd name="connsiteY8" fmla="*/ 1870077 h 3718542"/>
              <a:gd name="connsiteX9" fmla="*/ 4955458 w 6705614"/>
              <a:gd name="connsiteY9" fmla="*/ 1948735 h 3718542"/>
              <a:gd name="connsiteX10" fmla="*/ 4975122 w 6705614"/>
              <a:gd name="connsiteY10" fmla="*/ 1978232 h 3718542"/>
              <a:gd name="connsiteX11" fmla="*/ 5004619 w 6705614"/>
              <a:gd name="connsiteY11" fmla="*/ 1988064 h 3718542"/>
              <a:gd name="connsiteX12" fmla="*/ 5043948 w 6705614"/>
              <a:gd name="connsiteY12" fmla="*/ 1997897 h 3718542"/>
              <a:gd name="connsiteX13" fmla="*/ 5112774 w 6705614"/>
              <a:gd name="connsiteY13" fmla="*/ 2017561 h 3718542"/>
              <a:gd name="connsiteX14" fmla="*/ 5565058 w 6705614"/>
              <a:gd name="connsiteY14" fmla="*/ 2037226 h 3718542"/>
              <a:gd name="connsiteX15" fmla="*/ 5879690 w 6705614"/>
              <a:gd name="connsiteY15" fmla="*/ 2056890 h 3718542"/>
              <a:gd name="connsiteX16" fmla="*/ 6626942 w 6705614"/>
              <a:gd name="connsiteY16" fmla="*/ 2076555 h 3718542"/>
              <a:gd name="connsiteX17" fmla="*/ 6656438 w 6705614"/>
              <a:gd name="connsiteY17" fmla="*/ 2086387 h 3718542"/>
              <a:gd name="connsiteX18" fmla="*/ 6666271 w 6705614"/>
              <a:gd name="connsiteY18" fmla="*/ 2115884 h 3718542"/>
              <a:gd name="connsiteX19" fmla="*/ 6656438 w 6705614"/>
              <a:gd name="connsiteY19" fmla="*/ 2233871 h 3718542"/>
              <a:gd name="connsiteX20" fmla="*/ 6666271 w 6705614"/>
              <a:gd name="connsiteY20" fmla="*/ 2499342 h 3718542"/>
              <a:gd name="connsiteX21" fmla="*/ 6685935 w 6705614"/>
              <a:gd name="connsiteY21" fmla="*/ 2725484 h 3718542"/>
              <a:gd name="connsiteX22" fmla="*/ 6705600 w 6705614"/>
              <a:gd name="connsiteY22" fmla="*/ 3295755 h 3718542"/>
              <a:gd name="connsiteX23" fmla="*/ 6685935 w 6705614"/>
              <a:gd name="connsiteY23" fmla="*/ 3561226 h 3718542"/>
              <a:gd name="connsiteX24" fmla="*/ 6666271 w 6705614"/>
              <a:gd name="connsiteY24" fmla="*/ 3590722 h 3718542"/>
              <a:gd name="connsiteX25" fmla="*/ 6636774 w 6705614"/>
              <a:gd name="connsiteY25" fmla="*/ 3600555 h 3718542"/>
              <a:gd name="connsiteX26" fmla="*/ 6164826 w 6705614"/>
              <a:gd name="connsiteY26" fmla="*/ 3590722 h 3718542"/>
              <a:gd name="connsiteX27" fmla="*/ 5663380 w 6705614"/>
              <a:gd name="connsiteY27" fmla="*/ 3610387 h 3718542"/>
              <a:gd name="connsiteX28" fmla="*/ 5034116 w 6705614"/>
              <a:gd name="connsiteY28" fmla="*/ 3620219 h 3718542"/>
              <a:gd name="connsiteX29" fmla="*/ 4788309 w 6705614"/>
              <a:gd name="connsiteY29" fmla="*/ 3630051 h 3718542"/>
              <a:gd name="connsiteX30" fmla="*/ 4739148 w 6705614"/>
              <a:gd name="connsiteY30" fmla="*/ 3639884 h 3718542"/>
              <a:gd name="connsiteX31" fmla="*/ 4552335 w 6705614"/>
              <a:gd name="connsiteY31" fmla="*/ 3669380 h 3718542"/>
              <a:gd name="connsiteX32" fmla="*/ 4473677 w 6705614"/>
              <a:gd name="connsiteY32" fmla="*/ 3679213 h 3718542"/>
              <a:gd name="connsiteX33" fmla="*/ 4286864 w 6705614"/>
              <a:gd name="connsiteY33" fmla="*/ 3698877 h 3718542"/>
              <a:gd name="connsiteX34" fmla="*/ 4021393 w 6705614"/>
              <a:gd name="connsiteY34" fmla="*/ 3698877 h 3718542"/>
              <a:gd name="connsiteX35" fmla="*/ 3785419 w 6705614"/>
              <a:gd name="connsiteY35" fmla="*/ 3708710 h 3718542"/>
              <a:gd name="connsiteX36" fmla="*/ 2989006 w 6705614"/>
              <a:gd name="connsiteY36" fmla="*/ 3718542 h 3718542"/>
              <a:gd name="connsiteX37" fmla="*/ 2241755 w 6705614"/>
              <a:gd name="connsiteY37" fmla="*/ 3698877 h 3718542"/>
              <a:gd name="connsiteX38" fmla="*/ 2182761 w 6705614"/>
              <a:gd name="connsiteY38" fmla="*/ 3689045 h 3718542"/>
              <a:gd name="connsiteX39" fmla="*/ 1877961 w 6705614"/>
              <a:gd name="connsiteY39" fmla="*/ 3659548 h 3718542"/>
              <a:gd name="connsiteX40" fmla="*/ 1111045 w 6705614"/>
              <a:gd name="connsiteY40" fmla="*/ 3669380 h 3718542"/>
              <a:gd name="connsiteX41" fmla="*/ 757084 w 6705614"/>
              <a:gd name="connsiteY41" fmla="*/ 3649716 h 3718542"/>
              <a:gd name="connsiteX42" fmla="*/ 521109 w 6705614"/>
              <a:gd name="connsiteY42" fmla="*/ 3639884 h 3718542"/>
              <a:gd name="connsiteX43" fmla="*/ 481780 w 6705614"/>
              <a:gd name="connsiteY43" fmla="*/ 3630051 h 3718542"/>
              <a:gd name="connsiteX44" fmla="*/ 373626 w 6705614"/>
              <a:gd name="connsiteY44" fmla="*/ 3610387 h 3718542"/>
              <a:gd name="connsiteX45" fmla="*/ 314632 w 6705614"/>
              <a:gd name="connsiteY45" fmla="*/ 3590722 h 3718542"/>
              <a:gd name="connsiteX46" fmla="*/ 285135 w 6705614"/>
              <a:gd name="connsiteY46" fmla="*/ 3580890 h 3718542"/>
              <a:gd name="connsiteX47" fmla="*/ 255638 w 6705614"/>
              <a:gd name="connsiteY47" fmla="*/ 3571058 h 3718542"/>
              <a:gd name="connsiteX48" fmla="*/ 226142 w 6705614"/>
              <a:gd name="connsiteY48" fmla="*/ 3551393 h 3718542"/>
              <a:gd name="connsiteX49" fmla="*/ 167148 w 6705614"/>
              <a:gd name="connsiteY49" fmla="*/ 3531729 h 3718542"/>
              <a:gd name="connsiteX50" fmla="*/ 88490 w 6705614"/>
              <a:gd name="connsiteY50" fmla="*/ 3462903 h 3718542"/>
              <a:gd name="connsiteX51" fmla="*/ 58993 w 6705614"/>
              <a:gd name="connsiteY51" fmla="*/ 3374413 h 3718542"/>
              <a:gd name="connsiteX52" fmla="*/ 49161 w 6705614"/>
              <a:gd name="connsiteY52" fmla="*/ 3344916 h 3718542"/>
              <a:gd name="connsiteX53" fmla="*/ 39329 w 6705614"/>
              <a:gd name="connsiteY53" fmla="*/ 3256426 h 3718542"/>
              <a:gd name="connsiteX54" fmla="*/ 19664 w 6705614"/>
              <a:gd name="connsiteY54" fmla="*/ 3128606 h 3718542"/>
              <a:gd name="connsiteX55" fmla="*/ 0 w 6705614"/>
              <a:gd name="connsiteY55" fmla="*/ 2735316 h 3718542"/>
              <a:gd name="connsiteX56" fmla="*/ 9832 w 6705614"/>
              <a:gd name="connsiteY56" fmla="*/ 2617329 h 3718542"/>
              <a:gd name="connsiteX57" fmla="*/ 19664 w 6705614"/>
              <a:gd name="connsiteY57" fmla="*/ 2450180 h 3718542"/>
              <a:gd name="connsiteX58" fmla="*/ 29497 w 6705614"/>
              <a:gd name="connsiteY58" fmla="*/ 2361690 h 3718542"/>
              <a:gd name="connsiteX59" fmla="*/ 49161 w 6705614"/>
              <a:gd name="connsiteY59" fmla="*/ 2273200 h 3718542"/>
              <a:gd name="connsiteX60" fmla="*/ 108155 w 6705614"/>
              <a:gd name="connsiteY60" fmla="*/ 2214206 h 3718542"/>
              <a:gd name="connsiteX61" fmla="*/ 176980 w 6705614"/>
              <a:gd name="connsiteY61" fmla="*/ 2155213 h 3718542"/>
              <a:gd name="connsiteX62" fmla="*/ 235974 w 6705614"/>
              <a:gd name="connsiteY62" fmla="*/ 2135548 h 3718542"/>
              <a:gd name="connsiteX63" fmla="*/ 265471 w 6705614"/>
              <a:gd name="connsiteY63" fmla="*/ 2125716 h 3718542"/>
              <a:gd name="connsiteX64" fmla="*/ 294967 w 6705614"/>
              <a:gd name="connsiteY64" fmla="*/ 2106051 h 3718542"/>
              <a:gd name="connsiteX65" fmla="*/ 422787 w 6705614"/>
              <a:gd name="connsiteY65" fmla="*/ 2076555 h 3718542"/>
              <a:gd name="connsiteX66" fmla="*/ 570271 w 6705614"/>
              <a:gd name="connsiteY66" fmla="*/ 2066722 h 3718542"/>
              <a:gd name="connsiteX67" fmla="*/ 835742 w 6705614"/>
              <a:gd name="connsiteY67" fmla="*/ 2056890 h 3718542"/>
              <a:gd name="connsiteX68" fmla="*/ 1042219 w 6705614"/>
              <a:gd name="connsiteY68" fmla="*/ 2047058 h 3718542"/>
              <a:gd name="connsiteX69" fmla="*/ 1120877 w 6705614"/>
              <a:gd name="connsiteY69" fmla="*/ 2037226 h 3718542"/>
              <a:gd name="connsiteX70" fmla="*/ 1189703 w 6705614"/>
              <a:gd name="connsiteY70" fmla="*/ 2017561 h 3718542"/>
              <a:gd name="connsiteX71" fmla="*/ 1258529 w 6705614"/>
              <a:gd name="connsiteY71" fmla="*/ 1997897 h 3718542"/>
              <a:gd name="connsiteX72" fmla="*/ 1396180 w 6705614"/>
              <a:gd name="connsiteY72" fmla="*/ 1958568 h 3718542"/>
              <a:gd name="connsiteX73" fmla="*/ 1465006 w 6705614"/>
              <a:gd name="connsiteY73" fmla="*/ 1938903 h 3718542"/>
              <a:gd name="connsiteX74" fmla="*/ 1720645 w 6705614"/>
              <a:gd name="connsiteY74" fmla="*/ 1929071 h 3718542"/>
              <a:gd name="connsiteX75" fmla="*/ 1838632 w 6705614"/>
              <a:gd name="connsiteY75" fmla="*/ 1899574 h 3718542"/>
              <a:gd name="connsiteX76" fmla="*/ 1858297 w 6705614"/>
              <a:gd name="connsiteY76" fmla="*/ 1830748 h 3718542"/>
              <a:gd name="connsiteX77" fmla="*/ 1877961 w 6705614"/>
              <a:gd name="connsiteY77" fmla="*/ 1771755 h 3718542"/>
              <a:gd name="connsiteX78" fmla="*/ 1887793 w 6705614"/>
              <a:gd name="connsiteY78" fmla="*/ 1653768 h 3718542"/>
              <a:gd name="connsiteX79" fmla="*/ 1877961 w 6705614"/>
              <a:gd name="connsiteY79" fmla="*/ 1624271 h 3718542"/>
              <a:gd name="connsiteX80" fmla="*/ 1868129 w 6705614"/>
              <a:gd name="connsiteY80" fmla="*/ 1545613 h 3718542"/>
              <a:gd name="connsiteX81" fmla="*/ 1868129 w 6705614"/>
              <a:gd name="connsiteY81" fmla="*/ 700039 h 3718542"/>
              <a:gd name="connsiteX82" fmla="*/ 1877961 w 6705614"/>
              <a:gd name="connsiteY82" fmla="*/ 296916 h 3718542"/>
              <a:gd name="connsiteX83" fmla="*/ 1897626 w 6705614"/>
              <a:gd name="connsiteY83" fmla="*/ 218258 h 3718542"/>
              <a:gd name="connsiteX84" fmla="*/ 1917290 w 6705614"/>
              <a:gd name="connsiteY84" fmla="*/ 149432 h 3718542"/>
              <a:gd name="connsiteX85" fmla="*/ 1956619 w 6705614"/>
              <a:gd name="connsiteY85" fmla="*/ 90439 h 3718542"/>
              <a:gd name="connsiteX86" fmla="*/ 2015613 w 6705614"/>
              <a:gd name="connsiteY86" fmla="*/ 70774 h 3718542"/>
              <a:gd name="connsiteX87" fmla="*/ 2045109 w 6705614"/>
              <a:gd name="connsiteY87" fmla="*/ 60942 h 3718542"/>
              <a:gd name="connsiteX88" fmla="*/ 2123767 w 6705614"/>
              <a:gd name="connsiteY88" fmla="*/ 70774 h 371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705614" h="3718542">
                <a:moveTo>
                  <a:pt x="2123767" y="70774"/>
                </a:moveTo>
                <a:lnTo>
                  <a:pt x="2123767" y="70774"/>
                </a:lnTo>
                <a:cubicBezTo>
                  <a:pt x="2304933" y="88890"/>
                  <a:pt x="2142936" y="77913"/>
                  <a:pt x="2389238" y="70774"/>
                </a:cubicBezTo>
                <a:lnTo>
                  <a:pt x="2900516" y="60942"/>
                </a:lnTo>
                <a:lnTo>
                  <a:pt x="3519948" y="41277"/>
                </a:lnTo>
                <a:lnTo>
                  <a:pt x="4463845" y="51110"/>
                </a:lnTo>
                <a:cubicBezTo>
                  <a:pt x="4621180" y="53295"/>
                  <a:pt x="4850613" y="-71359"/>
                  <a:pt x="4935793" y="60942"/>
                </a:cubicBezTo>
                <a:cubicBezTo>
                  <a:pt x="5063547" y="259369"/>
                  <a:pt x="4929238" y="532890"/>
                  <a:pt x="4925961" y="768864"/>
                </a:cubicBezTo>
                <a:cubicBezTo>
                  <a:pt x="4929238" y="1135935"/>
                  <a:pt x="4929519" y="1503045"/>
                  <a:pt x="4935793" y="1870077"/>
                </a:cubicBezTo>
                <a:cubicBezTo>
                  <a:pt x="4935992" y="1881692"/>
                  <a:pt x="4947577" y="1932972"/>
                  <a:pt x="4955458" y="1948735"/>
                </a:cubicBezTo>
                <a:cubicBezTo>
                  <a:pt x="4960743" y="1959304"/>
                  <a:pt x="4965895" y="1970850"/>
                  <a:pt x="4975122" y="1978232"/>
                </a:cubicBezTo>
                <a:cubicBezTo>
                  <a:pt x="4983215" y="1984706"/>
                  <a:pt x="4994654" y="1985217"/>
                  <a:pt x="5004619" y="1988064"/>
                </a:cubicBezTo>
                <a:cubicBezTo>
                  <a:pt x="5017612" y="1991776"/>
                  <a:pt x="5030955" y="1994185"/>
                  <a:pt x="5043948" y="1997897"/>
                </a:cubicBezTo>
                <a:cubicBezTo>
                  <a:pt x="5101418" y="2014317"/>
                  <a:pt x="5043633" y="2002197"/>
                  <a:pt x="5112774" y="2017561"/>
                </a:cubicBezTo>
                <a:cubicBezTo>
                  <a:pt x="5273412" y="2053257"/>
                  <a:pt x="5308726" y="2030974"/>
                  <a:pt x="5565058" y="2037226"/>
                </a:cubicBezTo>
                <a:cubicBezTo>
                  <a:pt x="5697348" y="2048250"/>
                  <a:pt x="5728608" y="2052169"/>
                  <a:pt x="5879690" y="2056890"/>
                </a:cubicBezTo>
                <a:lnTo>
                  <a:pt x="6626942" y="2076555"/>
                </a:lnTo>
                <a:cubicBezTo>
                  <a:pt x="6636774" y="2079832"/>
                  <a:pt x="6649110" y="2079059"/>
                  <a:pt x="6656438" y="2086387"/>
                </a:cubicBezTo>
                <a:cubicBezTo>
                  <a:pt x="6663767" y="2093716"/>
                  <a:pt x="6666271" y="2105520"/>
                  <a:pt x="6666271" y="2115884"/>
                </a:cubicBezTo>
                <a:cubicBezTo>
                  <a:pt x="6666271" y="2155349"/>
                  <a:pt x="6659716" y="2194542"/>
                  <a:pt x="6656438" y="2233871"/>
                </a:cubicBezTo>
                <a:cubicBezTo>
                  <a:pt x="6659716" y="2322361"/>
                  <a:pt x="6660967" y="2410950"/>
                  <a:pt x="6666271" y="2499342"/>
                </a:cubicBezTo>
                <a:cubicBezTo>
                  <a:pt x="6670803" y="2574871"/>
                  <a:pt x="6685935" y="2725484"/>
                  <a:pt x="6685935" y="2725484"/>
                </a:cubicBezTo>
                <a:cubicBezTo>
                  <a:pt x="6687957" y="2780070"/>
                  <a:pt x="6706197" y="3261150"/>
                  <a:pt x="6705600" y="3295755"/>
                </a:cubicBezTo>
                <a:cubicBezTo>
                  <a:pt x="6704070" y="3384475"/>
                  <a:pt x="6697662" y="3473272"/>
                  <a:pt x="6685935" y="3561226"/>
                </a:cubicBezTo>
                <a:cubicBezTo>
                  <a:pt x="6684373" y="3572939"/>
                  <a:pt x="6675498" y="3583340"/>
                  <a:pt x="6666271" y="3590722"/>
                </a:cubicBezTo>
                <a:cubicBezTo>
                  <a:pt x="6658178" y="3597197"/>
                  <a:pt x="6646606" y="3597277"/>
                  <a:pt x="6636774" y="3600555"/>
                </a:cubicBezTo>
                <a:cubicBezTo>
                  <a:pt x="6479458" y="3597277"/>
                  <a:pt x="6322176" y="3590722"/>
                  <a:pt x="6164826" y="3590722"/>
                </a:cubicBezTo>
                <a:cubicBezTo>
                  <a:pt x="6077453" y="3590722"/>
                  <a:pt x="5759546" y="3608201"/>
                  <a:pt x="5663380" y="3610387"/>
                </a:cubicBezTo>
                <a:lnTo>
                  <a:pt x="5034116" y="3620219"/>
                </a:lnTo>
                <a:cubicBezTo>
                  <a:pt x="4952180" y="3623496"/>
                  <a:pt x="4870129" y="3624596"/>
                  <a:pt x="4788309" y="3630051"/>
                </a:cubicBezTo>
                <a:cubicBezTo>
                  <a:pt x="4771634" y="3631163"/>
                  <a:pt x="4755632" y="3637137"/>
                  <a:pt x="4739148" y="3639884"/>
                </a:cubicBezTo>
                <a:cubicBezTo>
                  <a:pt x="4676963" y="3650248"/>
                  <a:pt x="4614891" y="3661560"/>
                  <a:pt x="4552335" y="3669380"/>
                </a:cubicBezTo>
                <a:lnTo>
                  <a:pt x="4473677" y="3679213"/>
                </a:lnTo>
                <a:cubicBezTo>
                  <a:pt x="4241348" y="3703669"/>
                  <a:pt x="4472872" y="3675627"/>
                  <a:pt x="4286864" y="3698877"/>
                </a:cubicBezTo>
                <a:cubicBezTo>
                  <a:pt x="4158920" y="3677553"/>
                  <a:pt x="4251186" y="3688664"/>
                  <a:pt x="4021393" y="3698877"/>
                </a:cubicBezTo>
                <a:cubicBezTo>
                  <a:pt x="3942744" y="3702373"/>
                  <a:pt x="3864131" y="3707211"/>
                  <a:pt x="3785419" y="3708710"/>
                </a:cubicBezTo>
                <a:lnTo>
                  <a:pt x="2989006" y="3718542"/>
                </a:lnTo>
                <a:lnTo>
                  <a:pt x="2241755" y="3698877"/>
                </a:lnTo>
                <a:cubicBezTo>
                  <a:pt x="2221852" y="3697740"/>
                  <a:pt x="2202598" y="3691029"/>
                  <a:pt x="2182761" y="3689045"/>
                </a:cubicBezTo>
                <a:cubicBezTo>
                  <a:pt x="1822941" y="3653063"/>
                  <a:pt x="2054506" y="3684768"/>
                  <a:pt x="1877961" y="3659548"/>
                </a:cubicBezTo>
                <a:lnTo>
                  <a:pt x="1111045" y="3669380"/>
                </a:lnTo>
                <a:cubicBezTo>
                  <a:pt x="1041463" y="3669380"/>
                  <a:pt x="836171" y="3653670"/>
                  <a:pt x="757084" y="3649716"/>
                </a:cubicBezTo>
                <a:lnTo>
                  <a:pt x="521109" y="3639884"/>
                </a:lnTo>
                <a:cubicBezTo>
                  <a:pt x="507999" y="3636606"/>
                  <a:pt x="495075" y="3632468"/>
                  <a:pt x="481780" y="3630051"/>
                </a:cubicBezTo>
                <a:cubicBezTo>
                  <a:pt x="417328" y="3618332"/>
                  <a:pt x="425087" y="3625825"/>
                  <a:pt x="373626" y="3610387"/>
                </a:cubicBezTo>
                <a:cubicBezTo>
                  <a:pt x="353772" y="3604431"/>
                  <a:pt x="334297" y="3597277"/>
                  <a:pt x="314632" y="3590722"/>
                </a:cubicBezTo>
                <a:lnTo>
                  <a:pt x="285135" y="3580890"/>
                </a:lnTo>
                <a:lnTo>
                  <a:pt x="255638" y="3571058"/>
                </a:lnTo>
                <a:cubicBezTo>
                  <a:pt x="245806" y="3564503"/>
                  <a:pt x="236940" y="3556192"/>
                  <a:pt x="226142" y="3551393"/>
                </a:cubicBezTo>
                <a:cubicBezTo>
                  <a:pt x="207200" y="3542974"/>
                  <a:pt x="167148" y="3531729"/>
                  <a:pt x="167148" y="3531729"/>
                </a:cubicBezTo>
                <a:cubicBezTo>
                  <a:pt x="98323" y="3485845"/>
                  <a:pt x="121265" y="3512064"/>
                  <a:pt x="88490" y="3462903"/>
                </a:cubicBezTo>
                <a:lnTo>
                  <a:pt x="58993" y="3374413"/>
                </a:lnTo>
                <a:lnTo>
                  <a:pt x="49161" y="3344916"/>
                </a:lnTo>
                <a:cubicBezTo>
                  <a:pt x="45884" y="3315419"/>
                  <a:pt x="43842" y="3285759"/>
                  <a:pt x="39329" y="3256426"/>
                </a:cubicBezTo>
                <a:cubicBezTo>
                  <a:pt x="16362" y="3107137"/>
                  <a:pt x="44029" y="3408793"/>
                  <a:pt x="19664" y="3128606"/>
                </a:cubicBezTo>
                <a:cubicBezTo>
                  <a:pt x="6500" y="2977219"/>
                  <a:pt x="6515" y="2904702"/>
                  <a:pt x="0" y="2735316"/>
                </a:cubicBezTo>
                <a:cubicBezTo>
                  <a:pt x="3277" y="2695987"/>
                  <a:pt x="7117" y="2656701"/>
                  <a:pt x="9832" y="2617329"/>
                </a:cubicBezTo>
                <a:cubicBezTo>
                  <a:pt x="13672" y="2561649"/>
                  <a:pt x="15383" y="2505828"/>
                  <a:pt x="19664" y="2450180"/>
                </a:cubicBezTo>
                <a:cubicBezTo>
                  <a:pt x="21940" y="2420589"/>
                  <a:pt x="25574" y="2391108"/>
                  <a:pt x="29497" y="2361690"/>
                </a:cubicBezTo>
                <a:cubicBezTo>
                  <a:pt x="31276" y="2348349"/>
                  <a:pt x="38097" y="2292561"/>
                  <a:pt x="49161" y="2273200"/>
                </a:cubicBezTo>
                <a:cubicBezTo>
                  <a:pt x="79991" y="2219247"/>
                  <a:pt x="69174" y="2246690"/>
                  <a:pt x="108155" y="2214206"/>
                </a:cubicBezTo>
                <a:cubicBezTo>
                  <a:pt x="137673" y="2189608"/>
                  <a:pt x="140158" y="2173624"/>
                  <a:pt x="176980" y="2155213"/>
                </a:cubicBezTo>
                <a:cubicBezTo>
                  <a:pt x="195520" y="2145943"/>
                  <a:pt x="216309" y="2142103"/>
                  <a:pt x="235974" y="2135548"/>
                </a:cubicBezTo>
                <a:lnTo>
                  <a:pt x="265471" y="2125716"/>
                </a:lnTo>
                <a:cubicBezTo>
                  <a:pt x="275303" y="2119161"/>
                  <a:pt x="284169" y="2110850"/>
                  <a:pt x="294967" y="2106051"/>
                </a:cubicBezTo>
                <a:cubicBezTo>
                  <a:pt x="338752" y="2086591"/>
                  <a:pt x="375026" y="2080897"/>
                  <a:pt x="422787" y="2076555"/>
                </a:cubicBezTo>
                <a:cubicBezTo>
                  <a:pt x="471855" y="2072094"/>
                  <a:pt x="521056" y="2069066"/>
                  <a:pt x="570271" y="2066722"/>
                </a:cubicBezTo>
                <a:cubicBezTo>
                  <a:pt x="658722" y="2062510"/>
                  <a:pt x="747268" y="2060576"/>
                  <a:pt x="835742" y="2056890"/>
                </a:cubicBezTo>
                <a:lnTo>
                  <a:pt x="1042219" y="2047058"/>
                </a:lnTo>
                <a:cubicBezTo>
                  <a:pt x="1068438" y="2043781"/>
                  <a:pt x="1094967" y="2042408"/>
                  <a:pt x="1120877" y="2037226"/>
                </a:cubicBezTo>
                <a:cubicBezTo>
                  <a:pt x="1144274" y="2032547"/>
                  <a:pt x="1166684" y="2023839"/>
                  <a:pt x="1189703" y="2017561"/>
                </a:cubicBezTo>
                <a:cubicBezTo>
                  <a:pt x="1392721" y="1962192"/>
                  <a:pt x="1098380" y="2045000"/>
                  <a:pt x="1258529" y="1997897"/>
                </a:cubicBezTo>
                <a:cubicBezTo>
                  <a:pt x="1304310" y="1984432"/>
                  <a:pt x="1350909" y="1973659"/>
                  <a:pt x="1396180" y="1958568"/>
                </a:cubicBezTo>
                <a:cubicBezTo>
                  <a:pt x="1412460" y="1953141"/>
                  <a:pt x="1449570" y="1939932"/>
                  <a:pt x="1465006" y="1938903"/>
                </a:cubicBezTo>
                <a:cubicBezTo>
                  <a:pt x="1550093" y="1933231"/>
                  <a:pt x="1635432" y="1932348"/>
                  <a:pt x="1720645" y="1929071"/>
                </a:cubicBezTo>
                <a:cubicBezTo>
                  <a:pt x="1751171" y="1925679"/>
                  <a:pt x="1812197" y="1932618"/>
                  <a:pt x="1838632" y="1899574"/>
                </a:cubicBezTo>
                <a:cubicBezTo>
                  <a:pt x="1843917" y="1892968"/>
                  <a:pt x="1857450" y="1833571"/>
                  <a:pt x="1858297" y="1830748"/>
                </a:cubicBezTo>
                <a:cubicBezTo>
                  <a:pt x="1864253" y="1810894"/>
                  <a:pt x="1877961" y="1771755"/>
                  <a:pt x="1877961" y="1771755"/>
                </a:cubicBezTo>
                <a:cubicBezTo>
                  <a:pt x="1881238" y="1732426"/>
                  <a:pt x="1887793" y="1693233"/>
                  <a:pt x="1887793" y="1653768"/>
                </a:cubicBezTo>
                <a:cubicBezTo>
                  <a:pt x="1887793" y="1643404"/>
                  <a:pt x="1879815" y="1634468"/>
                  <a:pt x="1877961" y="1624271"/>
                </a:cubicBezTo>
                <a:cubicBezTo>
                  <a:pt x="1873234" y="1598274"/>
                  <a:pt x="1871406" y="1571832"/>
                  <a:pt x="1868129" y="1545613"/>
                </a:cubicBezTo>
                <a:cubicBezTo>
                  <a:pt x="1852116" y="1097244"/>
                  <a:pt x="1855462" y="1327067"/>
                  <a:pt x="1868129" y="700039"/>
                </a:cubicBezTo>
                <a:cubicBezTo>
                  <a:pt x="1870844" y="565652"/>
                  <a:pt x="1872123" y="431203"/>
                  <a:pt x="1877961" y="296916"/>
                </a:cubicBezTo>
                <a:cubicBezTo>
                  <a:pt x="1879499" y="261543"/>
                  <a:pt x="1888912" y="248755"/>
                  <a:pt x="1897626" y="218258"/>
                </a:cubicBezTo>
                <a:cubicBezTo>
                  <a:pt x="1900621" y="207776"/>
                  <a:pt x="1910357" y="161912"/>
                  <a:pt x="1917290" y="149432"/>
                </a:cubicBezTo>
                <a:cubicBezTo>
                  <a:pt x="1928767" y="128772"/>
                  <a:pt x="1934198" y="97913"/>
                  <a:pt x="1956619" y="90439"/>
                </a:cubicBezTo>
                <a:lnTo>
                  <a:pt x="2015613" y="70774"/>
                </a:lnTo>
                <a:lnTo>
                  <a:pt x="2045109" y="60942"/>
                </a:lnTo>
                <a:lnTo>
                  <a:pt x="2123767" y="70774"/>
                </a:ln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941168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smtClean="0"/>
              <a:t>Julie GIRIER-DUFOURNIER</a:t>
            </a:r>
            <a:endParaRPr lang="fr-FR" sz="900" b="1"/>
          </a:p>
        </p:txBody>
      </p:sp>
      <p:sp>
        <p:nvSpPr>
          <p:cNvPr id="8" name="ZoneTexte 7"/>
          <p:cNvSpPr txBox="1"/>
          <p:nvPr/>
        </p:nvSpPr>
        <p:spPr>
          <a:xfrm>
            <a:off x="3904946" y="4772637"/>
            <a:ext cx="1435008" cy="253916"/>
          </a:xfrm>
          <a:prstGeom prst="rect">
            <a:avLst/>
          </a:prstGeom>
          <a:noFill/>
          <a:effectLst>
            <a:innerShdw blurRad="177800">
              <a:srgbClr val="88D5FF">
                <a:alpha val="88000"/>
              </a:srgbClr>
            </a:innerShdw>
          </a:effectLst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00B0F0"/>
                </a:solidFill>
              </a:rPr>
              <a:t>CHARGÉE DE COM</a:t>
            </a:r>
            <a:endParaRPr lang="fr-FR" sz="1050" b="1" dirty="0">
              <a:solidFill>
                <a:srgbClr val="00B0F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211960" y="4365104"/>
            <a:ext cx="792088" cy="40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9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112568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smtClean="0"/>
              <a:t>Évaluation Pairs </a:t>
            </a:r>
            <a:r>
              <a:rPr lang="fr-FR" dirty="0" smtClean="0"/>
              <a:t>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9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570913" y="70244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’activité « Atelier</a:t>
            </a:r>
            <a:r>
              <a:rPr lang="fr-FR" smtClean="0"/>
              <a:t> » de Moodle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6" y="889886"/>
            <a:ext cx="8855968" cy="14169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20888"/>
            <a:ext cx="7464833" cy="32033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635896" y="1988259"/>
            <a:ext cx="2016224" cy="43262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971600" y="3140968"/>
            <a:ext cx="1080120" cy="38996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27384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mtClean="0"/>
              <a:t>Évaluation </a:t>
            </a:r>
            <a:r>
              <a:rPr lang="fr-FR" dirty="0" smtClean="0"/>
              <a:t>par les </a:t>
            </a:r>
            <a:r>
              <a:rPr lang="fr-FR" smtClean="0"/>
              <a:t>pairs avec 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668344" cy="439393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3528" y="836712"/>
            <a:ext cx="82809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http://dynamique-</a:t>
            </a:r>
            <a:r>
              <a:rPr lang="fr-FR" sz="2000" dirty="0" err="1"/>
              <a:t>pedagogique.inp</a:t>
            </a:r>
            <a:r>
              <a:rPr lang="fr-FR" sz="2000" dirty="0"/>
              <a:t>-</a:t>
            </a:r>
            <a:r>
              <a:rPr lang="fr-FR" sz="2000" dirty="0" err="1"/>
              <a:t>toulouse.fr</a:t>
            </a:r>
            <a:r>
              <a:rPr lang="fr-FR" sz="2000" dirty="0"/>
              <a:t>/course/</a:t>
            </a:r>
            <a:r>
              <a:rPr lang="fr-FR" sz="2000" dirty="0" err="1"/>
              <a:t>view.php?id</a:t>
            </a:r>
            <a:r>
              <a:rPr lang="fr-FR" sz="2000" dirty="0"/>
              <a:t>=125</a:t>
            </a:r>
          </a:p>
        </p:txBody>
      </p:sp>
    </p:spTree>
    <p:extLst>
      <p:ext uri="{BB962C8B-B14F-4D97-AF65-F5344CB8AC3E}">
        <p14:creationId xmlns:p14="http://schemas.microsoft.com/office/powerpoint/2010/main" val="1315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Capsule vidéo de l’atelier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58930"/>
            <a:ext cx="6894512" cy="4874326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1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50"/>
          <a:stretch/>
        </p:blipFill>
        <p:spPr>
          <a:xfrm>
            <a:off x="107504" y="41776"/>
            <a:ext cx="8122690" cy="602128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>
            <a:spLocks noGrp="1"/>
          </p:cNvSpPr>
          <p:nvPr>
            <p:ph sz="half" idx="2"/>
          </p:nvPr>
        </p:nvSpPr>
        <p:spPr>
          <a:xfrm>
            <a:off x="2843808" y="980728"/>
            <a:ext cx="432048" cy="34729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000" dirty="0">
                <a:solidFill>
                  <a:schemeClr val="bg1"/>
                </a:solidFill>
              </a:rPr>
              <a:t>2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1259632" y="980728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>
                <a:solidFill>
                  <a:schemeClr val="bg1"/>
                </a:solidFill>
              </a:rPr>
              <a:t>1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4355976" y="980728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3.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6300192" y="1124744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>
                <a:solidFill>
                  <a:schemeClr val="bg1"/>
                </a:solidFill>
              </a:rPr>
              <a:t>4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Pondération </a:t>
            </a:r>
            <a:r>
              <a:rPr lang="fr-FR" smtClean="0"/>
              <a:t>des évaluations</a:t>
            </a:r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64252" y="3725719"/>
            <a:ext cx="8364016" cy="2133600"/>
            <a:chOff x="179512" y="1193226"/>
            <a:chExt cx="8364016" cy="213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196752"/>
              <a:ext cx="2006600" cy="7493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128" y="1193226"/>
              <a:ext cx="2819400" cy="21336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455" y="1196752"/>
              <a:ext cx="3111500" cy="20828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0" name="Grouper 9"/>
          <p:cNvGrpSpPr/>
          <p:nvPr/>
        </p:nvGrpSpPr>
        <p:grpSpPr>
          <a:xfrm>
            <a:off x="285559" y="1130885"/>
            <a:ext cx="8466236" cy="2311400"/>
            <a:chOff x="138212" y="3573016"/>
            <a:chExt cx="8466236" cy="23114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12" y="3645024"/>
              <a:ext cx="1841500" cy="6223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748" y="3573016"/>
              <a:ext cx="2806700" cy="23114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104" y="3591272"/>
              <a:ext cx="3048000" cy="22860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341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35896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635896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3542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6480720" cy="720080"/>
          </a:xfrm>
        </p:spPr>
        <p:txBody>
          <a:bodyPr/>
          <a:lstStyle/>
          <a:p>
            <a:r>
              <a:rPr lang="fr-FR" dirty="0" smtClean="0"/>
              <a:t>Cellule outil Moodle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8" y="1052736"/>
            <a:ext cx="8392422" cy="45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6662"/>
          <a:stretch/>
        </p:blipFill>
        <p:spPr>
          <a:xfrm>
            <a:off x="179512" y="905448"/>
            <a:ext cx="7766624" cy="504056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www.inp-toulouse.fr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67544" y="905448"/>
            <a:ext cx="8424936" cy="5040560"/>
            <a:chOff x="467544" y="905448"/>
            <a:chExt cx="8424936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001" y="905448"/>
              <a:ext cx="5893479" cy="5040560"/>
            </a:xfrm>
            <a:prstGeom prst="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à coins arrondis 6"/>
            <p:cNvSpPr/>
            <p:nvPr/>
          </p:nvSpPr>
          <p:spPr>
            <a:xfrm>
              <a:off x="467544" y="2636912"/>
              <a:ext cx="2016224" cy="504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975919" y="1211833"/>
              <a:ext cx="1155921" cy="139164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4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http://</a:t>
            </a:r>
            <a:r>
              <a:rPr lang="fr-FR" dirty="0" err="1"/>
              <a:t>intraent.inp-toulouse.fr</a:t>
            </a:r>
            <a:r>
              <a:rPr lang="fr-FR" dirty="0"/>
              <a:t>/</a:t>
            </a:r>
          </a:p>
        </p:txBody>
      </p:sp>
      <p:pic>
        <p:nvPicPr>
          <p:cNvPr id="5" name="Image 4" descr="intra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797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Moodle de la Dynamique Pédagogique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0668"/>
            <a:ext cx="6624736" cy="161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872997"/>
            <a:ext cx="6623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http://</a:t>
            </a:r>
            <a:r>
              <a:rPr lang="fr-FR" sz="2400" dirty="0" smtClean="0"/>
              <a:t>dynamique-</a:t>
            </a:r>
            <a:r>
              <a:rPr lang="fr-FR" sz="2400" dirty="0" err="1" smtClean="0"/>
              <a:t>pedagogique.inp</a:t>
            </a:r>
            <a:r>
              <a:rPr lang="fr-FR" sz="2400" dirty="0" smtClean="0"/>
              <a:t>-</a:t>
            </a:r>
            <a:r>
              <a:rPr lang="fr-FR" sz="2400" dirty="0" err="1" smtClean="0"/>
              <a:t>toulouse.fr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" y="3388072"/>
            <a:ext cx="834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ateliers de la </a:t>
            </a:r>
            <a:r>
              <a:rPr lang="fr-FR" dirty="0" err="1" smtClean="0"/>
              <a:t>DyP</a:t>
            </a:r>
            <a:r>
              <a:rPr lang="fr-FR" smtClean="0"/>
              <a:t/>
            </a:r>
            <a:br>
              <a:rPr lang="fr-FR" smtClean="0"/>
            </a:br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256603" y="548680"/>
            <a:ext cx="8755605" cy="5328592"/>
            <a:chOff x="971600" y="820671"/>
            <a:chExt cx="9721080" cy="591617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749" y="887597"/>
              <a:ext cx="7947931" cy="5298621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125853" y="3830849"/>
              <a:ext cx="2864709" cy="2864710"/>
            </a:xfrm>
            <a:prstGeom prst="ellipse">
              <a:avLst/>
            </a:prstGeom>
            <a:solidFill>
              <a:srgbClr val="868F7C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Valoriser 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ses </a:t>
              </a:r>
              <a:r>
                <a:rPr lang="fr-FR" sz="1900" b="1" dirty="0">
                  <a:solidFill>
                    <a:schemeClr val="bg1"/>
                  </a:solidFill>
                </a:rPr>
                <a:t>activités pédagogiques</a:t>
              </a:r>
            </a:p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971600" y="1126335"/>
              <a:ext cx="2820303" cy="2869614"/>
            </a:xfrm>
            <a:prstGeom prst="ellipse">
              <a:avLst/>
            </a:prstGeom>
            <a:solidFill>
              <a:srgbClr val="A8D4B4">
                <a:alpha val="73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SCD </a:t>
              </a:r>
            </a:p>
            <a:p>
              <a:pPr algn="ctr"/>
              <a:r>
                <a:rPr lang="fr-FR" sz="1900" b="1" dirty="0" err="1" smtClean="0">
                  <a:solidFill>
                    <a:schemeClr val="bg1"/>
                  </a:solidFill>
                </a:rPr>
                <a:t>Scholarvox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 + Anti-plagiat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+ Droits d’auteurs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302096" y="1687503"/>
              <a:ext cx="2308445" cy="2308445"/>
            </a:xfrm>
            <a:prstGeom prst="ellipse">
              <a:avLst/>
            </a:prstGeom>
            <a:solidFill>
              <a:srgbClr val="5A81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capsules vidéos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7935267" y="3929990"/>
              <a:ext cx="2593135" cy="2539340"/>
            </a:xfrm>
            <a:prstGeom prst="ellipse">
              <a:avLst/>
            </a:prstGeom>
            <a:solidFill>
              <a:srgbClr val="D9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Pédagogie active et salles de pédagogie active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893373" y="3029624"/>
              <a:ext cx="1755232" cy="1755232"/>
            </a:xfrm>
            <a:prstGeom prst="ellipse">
              <a:avLst/>
            </a:prstGeom>
            <a:solidFill>
              <a:srgbClr val="CED3C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Boitiers de vote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997261" y="4582129"/>
              <a:ext cx="2154715" cy="2154715"/>
            </a:xfrm>
            <a:prstGeom prst="ellipse">
              <a:avLst/>
            </a:prstGeom>
            <a:solidFill>
              <a:srgbClr val="E5025D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Cartes mentales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117593" y="820671"/>
              <a:ext cx="2541867" cy="2541867"/>
            </a:xfrm>
            <a:prstGeom prst="ellipse">
              <a:avLst/>
            </a:prstGeom>
            <a:solidFill>
              <a:srgbClr val="F292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Moodle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7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52728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de la </a:t>
            </a:r>
            <a:r>
              <a:rPr lang="fr-FR" dirty="0" err="1" smtClean="0"/>
              <a:t>DyP</a:t>
            </a:r>
            <a:r>
              <a:rPr lang="fr-FR" dirty="0" smtClean="0"/>
              <a:t> 2018-2018</a:t>
            </a:r>
            <a:endParaRPr lang="fr-FR" dirty="0"/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35496" y="1196752"/>
          <a:ext cx="8947745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1097208">
                  <a:extLst>
                    <a:ext uri="{9D8B030D-6E8A-4147-A177-3AD203B41FA5}">
                      <a16:colId xmlns="" xmlns:a16="http://schemas.microsoft.com/office/drawing/2014/main" val="3407508956"/>
                    </a:ext>
                  </a:extLst>
                </a:gridCol>
                <a:gridCol w="1459289">
                  <a:extLst>
                    <a:ext uri="{9D8B030D-6E8A-4147-A177-3AD203B41FA5}">
                      <a16:colId xmlns="" xmlns:a16="http://schemas.microsoft.com/office/drawing/2014/main" val="1818516479"/>
                    </a:ext>
                  </a:extLst>
                </a:gridCol>
                <a:gridCol w="1544028">
                  <a:extLst>
                    <a:ext uri="{9D8B030D-6E8A-4147-A177-3AD203B41FA5}">
                      <a16:colId xmlns="" xmlns:a16="http://schemas.microsoft.com/office/drawing/2014/main" val="1196592379"/>
                    </a:ext>
                  </a:extLst>
                </a:gridCol>
                <a:gridCol w="1457079">
                  <a:extLst>
                    <a:ext uri="{9D8B030D-6E8A-4147-A177-3AD203B41FA5}">
                      <a16:colId xmlns="" xmlns:a16="http://schemas.microsoft.com/office/drawing/2014/main" val="2208343428"/>
                    </a:ext>
                  </a:extLst>
                </a:gridCol>
                <a:gridCol w="1681236">
                  <a:extLst>
                    <a:ext uri="{9D8B030D-6E8A-4147-A177-3AD203B41FA5}">
                      <a16:colId xmlns="" xmlns:a16="http://schemas.microsoft.com/office/drawing/2014/main" val="3581042006"/>
                    </a:ext>
                  </a:extLst>
                </a:gridCol>
                <a:gridCol w="1708905">
                  <a:extLst>
                    <a:ext uri="{9D8B030D-6E8A-4147-A177-3AD203B41FA5}">
                      <a16:colId xmlns="" xmlns:a16="http://schemas.microsoft.com/office/drawing/2014/main" val="959510960"/>
                    </a:ext>
                  </a:extLst>
                </a:gridCol>
              </a:tblGrid>
              <a:tr h="1739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 environnement et moi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395979"/>
                  </a:ext>
                </a:extLst>
              </a:tr>
              <a:tr h="1739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conçois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J’encadre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J’interagis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8535056"/>
                  </a:ext>
                </a:extLst>
              </a:tr>
              <a:tr h="2971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objectifs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activités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L’évaluation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apprentissages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817992"/>
                  </a:ext>
                </a:extLst>
              </a:tr>
              <a:tr h="893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nouvelles méthodes pédagogiques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syllabus, à quoi ça sert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cartes mentales et heuristiques dans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QCM automatiques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des grilles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critériées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animer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rendre mes étudiants actifs avec « Penser-Comparer-Partager »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 va être l’impact de l’approche par compétences sur mon enseignement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8182908"/>
                  </a:ext>
                </a:extLst>
              </a:tr>
              <a:tr h="178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numériques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rédiger  son syllabus en </a:t>
                      </a:r>
                      <a:r>
                        <a:rPr lang="fr-FR" sz="7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lligne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fr-FR" sz="7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Améthus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ODF ?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Moodle pour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créer des ressources pédagogiques multimédias 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Opale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diaporamas sonorisés avec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de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screencast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vidéos pédagogiques (captation et montage)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Moodle ? </a:t>
                      </a: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faire de l’évaluation par les pairs avec Moodle ?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détecter le plagiat 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Compilatio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salles de pédagogies actives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poser des questions en cours à l’aide d’outils numériques ? (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socrative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boitiers de vote,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IQuiz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Whooclap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les pairs avec le logiciel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Elaastic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(FR)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conjuguer l’enseignement présentiel et à distance via le e-learning ? (EF, VP)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droits d’auteur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la bibliothèque numérique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Scholarvox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050344"/>
                  </a:ext>
                </a:extLst>
              </a:tr>
              <a:tr h="11490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me questionne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pédagogie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nouveau cours ou mettre à jour un cours existant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motiver les étudiants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problèmes de prérequis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activités qui rendent mes étudiants actifs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enseigner pour que 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étudiants apprennent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mettre toutes les chances de mon côté pour que mon enseignement fonctionne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choisir le bon mode d’évaluation pour mon cours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éviter la subjectivité dans l’évaluation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à partir de la vidéo de formation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valoriser mon engagement dans la pédagogie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être un meilleur enseignant (réflexivité)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3850625"/>
                  </a:ext>
                </a:extLst>
              </a:tr>
              <a:tr h="277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concevoir, animer et évaluer les TP ? </a:t>
                      </a: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98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2001</TotalTime>
  <Words>305</Words>
  <Application>Microsoft Macintosh PowerPoint</Application>
  <PresentationFormat>Présentation à l'écran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Calibri</vt:lpstr>
      <vt:lpstr>Times New Roman</vt:lpstr>
      <vt:lpstr>Arial</vt:lpstr>
      <vt:lpstr>Présentation INP style clair</vt:lpstr>
      <vt:lpstr>MOODLE TEST 16/04/2019 à l’ENSEEIHT</vt:lpstr>
      <vt:lpstr>Présentation PowerPoint</vt:lpstr>
      <vt:lpstr>Présentation PowerPoint</vt:lpstr>
      <vt:lpstr>Cellule outil Moodle</vt:lpstr>
      <vt:lpstr>http://www.inp-toulouse.fr</vt:lpstr>
      <vt:lpstr>http://intraent.inp-toulouse.fr/</vt:lpstr>
      <vt:lpstr>Moodle de la Dynamique Pédagogique</vt:lpstr>
      <vt:lpstr>Les ateliers de la DyP </vt:lpstr>
      <vt:lpstr>Ateliers de la DyP 2018-2018</vt:lpstr>
      <vt:lpstr>Ateliers « Outils numériques »</vt:lpstr>
      <vt:lpstr>Présentation PowerPoint</vt:lpstr>
      <vt:lpstr>Évaluation Moodle</vt:lpstr>
      <vt:lpstr>Activités et Ressources</vt:lpstr>
      <vt:lpstr>Activités Moodle </vt:lpstr>
      <vt:lpstr>Présentation PowerPoint</vt:lpstr>
      <vt:lpstr>Activités et Ressources</vt:lpstr>
      <vt:lpstr>Activité « test » de Moodle</vt:lpstr>
      <vt:lpstr>Histogramme des notes</vt:lpstr>
      <vt:lpstr>Indices sur la nature des questions</vt:lpstr>
      <vt:lpstr>Évaluation Pairs Moodle</vt:lpstr>
      <vt:lpstr>Présentation PowerPoint</vt:lpstr>
      <vt:lpstr>Évaluation par les pairs avec Moodle</vt:lpstr>
      <vt:lpstr>Capsule vidéo de l’atelier</vt:lpstr>
      <vt:lpstr>Présentation PowerPoint</vt:lpstr>
      <vt:lpstr>Pondération des évaluations</vt:lpstr>
      <vt:lpstr>Ateliers « Outils numériques »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 Cerfacs</cp:lastModifiedBy>
  <cp:revision>164</cp:revision>
  <cp:lastPrinted>2018-10-11T13:57:48Z</cp:lastPrinted>
  <dcterms:created xsi:type="dcterms:W3CDTF">2017-11-23T17:41:23Z</dcterms:created>
  <dcterms:modified xsi:type="dcterms:W3CDTF">2019-04-15T21:00:21Z</dcterms:modified>
</cp:coreProperties>
</file>